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sldIdLst>
    <p:sldId id="277" r:id="rId3"/>
    <p:sldId id="279" r:id="rId4"/>
    <p:sldId id="314" r:id="rId5"/>
    <p:sldId id="320" r:id="rId6"/>
    <p:sldId id="318" r:id="rId7"/>
    <p:sldId id="322" r:id="rId8"/>
    <p:sldId id="319" r:id="rId9"/>
    <p:sldId id="321" r:id="rId10"/>
    <p:sldId id="285" r:id="rId11"/>
    <p:sldId id="286" r:id="rId12"/>
    <p:sldId id="323" r:id="rId13"/>
    <p:sldId id="324" r:id="rId14"/>
    <p:sldId id="325" r:id="rId15"/>
    <p:sldId id="326" r:id="rId16"/>
    <p:sldId id="327" r:id="rId17"/>
    <p:sldId id="328" r:id="rId18"/>
    <p:sldId id="329" r:id="rId19"/>
    <p:sldId id="330" r:id="rId20"/>
    <p:sldId id="331" r:id="rId21"/>
    <p:sldId id="332" r:id="rId22"/>
    <p:sldId id="333" r:id="rId23"/>
    <p:sldId id="334" r:id="rId24"/>
    <p:sldId id="287" r:id="rId25"/>
    <p:sldId id="294" r:id="rId26"/>
    <p:sldId id="295" r:id="rId27"/>
    <p:sldId id="302" r:id="rId28"/>
    <p:sldId id="303" r:id="rId29"/>
    <p:sldId id="308" r:id="rId30"/>
    <p:sldId id="304" r:id="rId31"/>
    <p:sldId id="309" r:id="rId32"/>
    <p:sldId id="307" r:id="rId33"/>
    <p:sldId id="310" r:id="rId34"/>
    <p:sldId id="311" r:id="rId35"/>
    <p:sldId id="305" r:id="rId36"/>
    <p:sldId id="315" r:id="rId37"/>
    <p:sldId id="316" r:id="rId38"/>
    <p:sldId id="317" r:id="rId39"/>
    <p:sldId id="335" r:id="rId40"/>
    <p:sldId id="336" r:id="rId41"/>
    <p:sldId id="337" r:id="rId42"/>
    <p:sldId id="338" r:id="rId43"/>
    <p:sldId id="339" r:id="rId44"/>
    <p:sldId id="268" r:id="rId4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15"/>
    <p:restoredTop sz="66225"/>
  </p:normalViewPr>
  <p:slideViewPr>
    <p:cSldViewPr snapToGrid="0" snapToObjects="1">
      <p:cViewPr>
        <p:scale>
          <a:sx n="100" d="100"/>
          <a:sy n="100" d="100"/>
        </p:scale>
        <p:origin x="-744" y="-3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gradFill flip="none" rotWithShape="1">
          <a:gsLst>
            <a:gs pos="0">
              <a:schemeClr val="bg1"/>
            </a:gs>
            <a:gs pos="67000">
              <a:schemeClr val="bg1">
                <a:lumMod val="95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 name="椭圆 17"/>
          <p:cNvSpPr/>
          <p:nvPr userDrawn="1"/>
        </p:nvSpPr>
        <p:spPr>
          <a:xfrm>
            <a:off x="849780" y="5172301"/>
            <a:ext cx="5150340" cy="515034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a:off x="-765628" y="4401373"/>
            <a:ext cx="3015427" cy="301542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849780" y="3973882"/>
            <a:ext cx="1970009" cy="19700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a:off x="422289" y="3889828"/>
            <a:ext cx="854982" cy="85498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a:off x="1564236" y="6339861"/>
            <a:ext cx="1076939" cy="107693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2484890" y="6027944"/>
            <a:ext cx="334899" cy="33489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a:off x="2465188" y="4744810"/>
            <a:ext cx="873483" cy="873483"/>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a:off x="7086881" y="-900967"/>
            <a:ext cx="2220844" cy="2220844"/>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9454581" y="-549383"/>
            <a:ext cx="3407441" cy="340744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a:off x="8907429" y="-334768"/>
            <a:ext cx="1472991" cy="147299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7061964" y="625398"/>
            <a:ext cx="1025650" cy="102565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a:off x="11418205" y="1911283"/>
            <a:ext cx="1590674" cy="159067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userDrawn="1"/>
        </p:nvSpPr>
        <p:spPr>
          <a:xfrm>
            <a:off x="6267191" y="1326869"/>
            <a:ext cx="453456" cy="45345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11664471" y="3298513"/>
            <a:ext cx="732468" cy="73246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10879229" y="3134662"/>
            <a:ext cx="346604" cy="34660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占位符 19"/>
          <p:cNvSpPr>
            <a:spLocks noGrp="1"/>
          </p:cNvSpPr>
          <p:nvPr>
            <p:ph type="body" sz="quarter" idx="10" hasCustomPrompt="1"/>
          </p:nvPr>
        </p:nvSpPr>
        <p:spPr>
          <a:xfrm>
            <a:off x="3132306" y="2498576"/>
            <a:ext cx="5927388" cy="1357674"/>
          </a:xfrm>
          <a:prstGeom prst="rect">
            <a:avLst/>
          </a:prstGeom>
        </p:spPr>
        <p:txBody>
          <a:bodyPr anchor="t"/>
          <a:lstStyle>
            <a:lvl1pPr marL="0" indent="0" algn="ctr">
              <a:buNone/>
              <a:defRPr sz="4800" b="1"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1" hasCustomPrompt="1"/>
          </p:nvPr>
        </p:nvSpPr>
        <p:spPr>
          <a:xfrm>
            <a:off x="3132306" y="4578972"/>
            <a:ext cx="5927388" cy="339658"/>
          </a:xfrm>
          <a:prstGeom prst="rect">
            <a:avLst/>
          </a:prstGeom>
        </p:spPr>
        <p:txBody>
          <a:bodyPr anchor="t"/>
          <a:lstStyle>
            <a:lvl1pPr marL="0" indent="0" algn="ctr">
              <a:lnSpc>
                <a:spcPct val="130000"/>
              </a:lnSpc>
              <a:buNone/>
              <a:defRPr sz="12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2" name="椭圆 21"/>
          <p:cNvSpPr/>
          <p:nvPr userDrawn="1"/>
        </p:nvSpPr>
        <p:spPr>
          <a:xfrm>
            <a:off x="901493" y="3145269"/>
            <a:ext cx="468355" cy="46835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userDrawn="1"/>
        </p:nvSpPr>
        <p:spPr>
          <a:xfrm>
            <a:off x="480939" y="2631757"/>
            <a:ext cx="724235" cy="72423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a:off x="10650826" y="2926583"/>
            <a:ext cx="226929" cy="22692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 xmlns:p14="http://schemas.microsoft.com/office/powerpoint/2010/main" val="8305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 xmlns:p14="http://schemas.microsoft.com/office/powerpoint/2010/main" val="491705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 xmlns:p14="http://schemas.microsoft.com/office/powerpoint/2010/main" val="261245229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70184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3742373"/>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2" name="文本占位符 19"/>
          <p:cNvSpPr>
            <a:spLocks noGrp="1"/>
          </p:cNvSpPr>
          <p:nvPr>
            <p:ph type="body" sz="quarter" idx="13" hasCustomPrompt="1"/>
          </p:nvPr>
        </p:nvSpPr>
        <p:spPr>
          <a:xfrm>
            <a:off x="6875388" y="4782906"/>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 xmlns:p14="http://schemas.microsoft.com/office/powerpoint/2010/main" val="118730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70184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347817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占位符 19"/>
          <p:cNvSpPr>
            <a:spLocks noGrp="1"/>
          </p:cNvSpPr>
          <p:nvPr>
            <p:ph type="body" sz="quarter" idx="13" hasCustomPrompt="1"/>
          </p:nvPr>
        </p:nvSpPr>
        <p:spPr>
          <a:xfrm>
            <a:off x="6875388" y="425451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4" name="文本占位符 19"/>
          <p:cNvSpPr>
            <a:spLocks noGrp="1"/>
          </p:cNvSpPr>
          <p:nvPr>
            <p:ph type="body" sz="quarter" idx="14" hasCustomPrompt="1"/>
          </p:nvPr>
        </p:nvSpPr>
        <p:spPr>
          <a:xfrm>
            <a:off x="6875388" y="503084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 xmlns:p14="http://schemas.microsoft.com/office/powerpoint/2010/main" val="1388391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19794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297428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占位符 19"/>
          <p:cNvSpPr>
            <a:spLocks noGrp="1"/>
          </p:cNvSpPr>
          <p:nvPr>
            <p:ph type="body" sz="quarter" idx="13" hasCustomPrompt="1"/>
          </p:nvPr>
        </p:nvSpPr>
        <p:spPr>
          <a:xfrm>
            <a:off x="6875388" y="375061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4" name="文本占位符 19"/>
          <p:cNvSpPr>
            <a:spLocks noGrp="1"/>
          </p:cNvSpPr>
          <p:nvPr>
            <p:ph type="body" sz="quarter" idx="14" hasCustomPrompt="1"/>
          </p:nvPr>
        </p:nvSpPr>
        <p:spPr>
          <a:xfrm>
            <a:off x="6875388" y="452695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5" name="文本占位符 19"/>
          <p:cNvSpPr>
            <a:spLocks noGrp="1"/>
          </p:cNvSpPr>
          <p:nvPr>
            <p:ph type="body" sz="quarter" idx="15" hasCustomPrompt="1"/>
          </p:nvPr>
        </p:nvSpPr>
        <p:spPr>
          <a:xfrm>
            <a:off x="6875388" y="530328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 xmlns:p14="http://schemas.microsoft.com/office/powerpoint/2010/main" val="12640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19794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2805556"/>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9"/>
          <p:cNvSpPr>
            <a:spLocks noGrp="1"/>
          </p:cNvSpPr>
          <p:nvPr>
            <p:ph type="body" sz="quarter" idx="13" hasCustomPrompt="1"/>
          </p:nvPr>
        </p:nvSpPr>
        <p:spPr>
          <a:xfrm>
            <a:off x="6875388" y="341316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7" name="文本占位符 19"/>
          <p:cNvSpPr>
            <a:spLocks noGrp="1"/>
          </p:cNvSpPr>
          <p:nvPr>
            <p:ph type="body" sz="quarter" idx="14" hasCustomPrompt="1"/>
          </p:nvPr>
        </p:nvSpPr>
        <p:spPr>
          <a:xfrm>
            <a:off x="6875388" y="4020774"/>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8" name="文本占位符 19"/>
          <p:cNvSpPr>
            <a:spLocks noGrp="1"/>
          </p:cNvSpPr>
          <p:nvPr>
            <p:ph type="body" sz="quarter" idx="15" hasCustomPrompt="1"/>
          </p:nvPr>
        </p:nvSpPr>
        <p:spPr>
          <a:xfrm>
            <a:off x="6875388" y="4628383"/>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9" name="文本占位符 19"/>
          <p:cNvSpPr>
            <a:spLocks noGrp="1"/>
          </p:cNvSpPr>
          <p:nvPr>
            <p:ph type="body" sz="quarter" idx="16" hasCustomPrompt="1"/>
          </p:nvPr>
        </p:nvSpPr>
        <p:spPr>
          <a:xfrm>
            <a:off x="6875388" y="523599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 xmlns:p14="http://schemas.microsoft.com/office/powerpoint/2010/main" val="40610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椭圆 1"/>
          <p:cNvSpPr/>
          <p:nvPr userDrawn="1"/>
        </p:nvSpPr>
        <p:spPr>
          <a:xfrm>
            <a:off x="5700221" y="4382258"/>
            <a:ext cx="463298" cy="46329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2395015" y="1393932"/>
            <a:ext cx="3015427" cy="301542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4010423" y="966441"/>
            <a:ext cx="1970009" cy="19700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a:off x="3582932" y="882387"/>
            <a:ext cx="854982" cy="85498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a:off x="4724879" y="3332420"/>
            <a:ext cx="1076939" cy="107693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a:off x="5645533" y="3020503"/>
            <a:ext cx="334899" cy="33489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5625831" y="1737369"/>
            <a:ext cx="873483" cy="873483"/>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a:off x="4062136" y="137828"/>
            <a:ext cx="468355" cy="46835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3641582" y="-375684"/>
            <a:ext cx="724235" cy="72423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19"/>
          <p:cNvSpPr>
            <a:spLocks noGrp="1"/>
          </p:cNvSpPr>
          <p:nvPr>
            <p:ph type="body" sz="quarter" idx="10" hasCustomPrompt="1"/>
          </p:nvPr>
        </p:nvSpPr>
        <p:spPr>
          <a:xfrm>
            <a:off x="6714703" y="3056071"/>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2" name="文本占位符 19"/>
          <p:cNvSpPr>
            <a:spLocks noGrp="1"/>
          </p:cNvSpPr>
          <p:nvPr>
            <p:ph type="body" sz="quarter" idx="11" hasCustomPrompt="1"/>
          </p:nvPr>
        </p:nvSpPr>
        <p:spPr>
          <a:xfrm>
            <a:off x="6714703" y="3878563"/>
            <a:ext cx="3138030" cy="337452"/>
          </a:xfrm>
          <a:prstGeom prst="rect">
            <a:avLst/>
          </a:prstGeom>
        </p:spPr>
        <p:txBody>
          <a:bodyPr anchor="t"/>
          <a:lstStyle>
            <a:lvl1pPr marL="0" indent="0" algn="l">
              <a:lnSpc>
                <a:spcPct val="130000"/>
              </a:lnSpc>
              <a:buNone/>
              <a:defRPr sz="1200" b="0" baseline="0">
                <a:solidFill>
                  <a:schemeClr val="bg1">
                    <a:lumMod val="50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3" name="椭圆 12"/>
          <p:cNvSpPr/>
          <p:nvPr userDrawn="1"/>
        </p:nvSpPr>
        <p:spPr>
          <a:xfrm>
            <a:off x="5682548" y="4938494"/>
            <a:ext cx="188314" cy="18831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 xmlns:p14="http://schemas.microsoft.com/office/powerpoint/2010/main" val="280169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组 11"/>
          <p:cNvGrpSpPr/>
          <p:nvPr userDrawn="1"/>
        </p:nvGrpSpPr>
        <p:grpSpPr>
          <a:xfrm rot="10800000">
            <a:off x="7521312" y="-553388"/>
            <a:ext cx="5191489" cy="2549820"/>
            <a:chOff x="-410114" y="5072159"/>
            <a:chExt cx="5191489" cy="2549820"/>
          </a:xfrm>
        </p:grpSpPr>
        <p:sp>
          <p:nvSpPr>
            <p:cNvPr id="2" name="椭圆 1"/>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椭圆 12"/>
          <p:cNvSpPr/>
          <p:nvPr userDrawn="1"/>
        </p:nvSpPr>
        <p:spPr>
          <a:xfrm rot="10664813">
            <a:off x="1407707" y="6689145"/>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userDrawn="1"/>
        </p:nvSpPr>
        <p:spPr>
          <a:xfrm rot="10664813">
            <a:off x="-497671" y="5942838"/>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rot="10664813">
            <a:off x="850599" y="683436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rot="10664813">
            <a:off x="2065778" y="6515507"/>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rot="10664813">
            <a:off x="-608898" y="5619894"/>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rot="10664813">
            <a:off x="2790831" y="6423412"/>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userDrawn="1"/>
        </p:nvSpPr>
        <p:spPr>
          <a:xfrm rot="10664813">
            <a:off x="-300502" y="5332262"/>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userDrawn="1"/>
        </p:nvSpPr>
        <p:spPr>
          <a:xfrm rot="10664813">
            <a:off x="335692" y="5606739"/>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userDrawn="1"/>
        </p:nvSpPr>
        <p:spPr>
          <a:xfrm rot="10664813">
            <a:off x="528202" y="577659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userDrawn="1"/>
        </p:nvSpPr>
        <p:spPr>
          <a:xfrm rot="10664813">
            <a:off x="4182906" y="676834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占位符 19"/>
          <p:cNvSpPr>
            <a:spLocks noGrp="1"/>
          </p:cNvSpPr>
          <p:nvPr>
            <p:ph type="body" sz="quarter" idx="11" hasCustomPrompt="1"/>
          </p:nvPr>
        </p:nvSpPr>
        <p:spPr>
          <a:xfrm>
            <a:off x="435160" y="251636"/>
            <a:ext cx="3401344" cy="405376"/>
          </a:xfrm>
          <a:prstGeom prst="rect">
            <a:avLst/>
          </a:prstGeom>
        </p:spPr>
        <p:txBody>
          <a:bodyPr anchor="t"/>
          <a:lstStyle>
            <a:lvl1pPr marL="0" indent="0" algn="l">
              <a:lnSpc>
                <a:spcPct val="130000"/>
              </a:lnSpc>
              <a:buNone/>
              <a:defRPr sz="1800" b="1"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44808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 xmlns:p14="http://schemas.microsoft.com/office/powerpoint/2010/main" val="961748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87" r:id="rId4"/>
    <p:sldLayoutId id="2147483688" r:id="rId5"/>
    <p:sldLayoutId id="2147483684" r:id="rId6"/>
    <p:sldLayoutId id="2147483662" r:id="rId7"/>
    <p:sldLayoutId id="214748368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358780034"/>
      </p:ext>
    </p:extLst>
  </p:cSld>
  <p:clrMap bg1="lt1" tx1="dk1" bg2="lt2" tx2="dk2" accent1="accent1" accent2="accent2" accent3="accent3" accent4="accent4" accent5="accent5" accent6="accent6" hlink="hlink" folHlink="folHlink"/>
  <p:sldLayoutIdLst>
    <p:sldLayoutId id="2147483680" r:id="rId1"/>
    <p:sldLayoutId id="2147483664"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 Id="rId6" Type="http://schemas.microsoft.com/office/2007/relationships/hdphoto" Target="../media/hdphoto4.wdp"/><Relationship Id="rId5" Type="http://schemas.microsoft.com/office/2007/relationships/hdphoto" Target="../media/hdphoto3.wdp"/><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 Id="rId6" Type="http://schemas.microsoft.com/office/2007/relationships/hdphoto" Target="../media/hdphoto4.wdp"/><Relationship Id="rId5" Type="http://schemas.microsoft.com/office/2007/relationships/hdphoto" Target="../media/hdphoto3.wdp"/><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iki.opendaylight.org/view/OpenDaylight_Controller:MD-SAL:Explained:Modeling_Concept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wiki.opendaylight.org/view/OpenDaylight_Controller:MD-SAL:Explained:Modeling_Concepts"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s://wiki.opendaylight.org/view/OpenDaylight_Controller:MD-SAL:Explained:Modeling_Concepts"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wiki.opendaylight.org/view/OpenDaylight_Controller:MD-SAL:Explained:Modeling_Concepts"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88030" y="2860646"/>
            <a:ext cx="4395831" cy="1784377"/>
          </a:xfrm>
        </p:spPr>
        <p:txBody>
          <a:bodyPr/>
          <a:lstStyle/>
          <a:p>
            <a:r>
              <a:rPr lang="en-US" altLang="zh-CN" dirty="0" smtClean="0"/>
              <a:t>MD-SAL:</a:t>
            </a:r>
          </a:p>
          <a:p>
            <a:r>
              <a:rPr lang="en-US" altLang="zh-CN" dirty="0" err="1" smtClean="0"/>
              <a:t>Datastore</a:t>
            </a:r>
            <a:endParaRPr lang="en-US" altLang="zh-CN" dirty="0"/>
          </a:p>
        </p:txBody>
      </p:sp>
    </p:spTree>
    <p:extLst>
      <p:ext uri="{BB962C8B-B14F-4D97-AF65-F5344CB8AC3E}">
        <p14:creationId xmlns="" xmlns:p14="http://schemas.microsoft.com/office/powerpoint/2010/main" val="537322532"/>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事务操作</a:t>
            </a:r>
            <a:endParaRPr lang="en-US" altLang="zh-CN" dirty="0"/>
          </a:p>
        </p:txBody>
      </p:sp>
      <p:sp>
        <p:nvSpPr>
          <p:cNvPr id="4" name="文本占位符 3"/>
          <p:cNvSpPr txBox="1">
            <a:spLocks/>
          </p:cNvSpPr>
          <p:nvPr/>
        </p:nvSpPr>
        <p:spPr>
          <a:xfrm>
            <a:off x="721467" y="1255182"/>
            <a:ext cx="9232158" cy="373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Read-Only</a:t>
            </a:r>
            <a:r>
              <a:rPr lang="en-US" altLang="zh-CN" sz="1600" dirty="0" smtClean="0"/>
              <a:t> - </a:t>
            </a:r>
            <a:r>
              <a:rPr lang="zh-CN" altLang="en-US" sz="1600" dirty="0" smtClean="0"/>
              <a:t>只读事务，通过</a:t>
            </a:r>
            <a:r>
              <a:rPr lang="en-US" altLang="zh-CN" sz="1600" dirty="0" err="1" smtClean="0"/>
              <a:t>newReadOnlyTransaction</a:t>
            </a:r>
            <a:r>
              <a:rPr lang="en-US" altLang="zh-CN" sz="1600" dirty="0" smtClean="0"/>
              <a:t>()</a:t>
            </a:r>
            <a:r>
              <a:rPr lang="zh-CN" altLang="en-US" sz="1600" dirty="0" smtClean="0"/>
              <a:t>进行创建，通过指定</a:t>
            </a:r>
            <a:r>
              <a:rPr lang="en-US" altLang="zh-CN" sz="1600" dirty="0" smtClean="0"/>
              <a:t>Path</a:t>
            </a:r>
            <a:r>
              <a:rPr lang="zh-CN" altLang="en-US" sz="1600" dirty="0" smtClean="0"/>
              <a:t>读取数据库内容</a:t>
            </a:r>
            <a:r>
              <a:rPr lang="en-US" altLang="zh-CN" sz="1600" dirty="0" smtClean="0"/>
              <a:t>.</a:t>
            </a:r>
            <a:endParaRPr lang="en-US" altLang="zh-CN" sz="1600" dirty="0"/>
          </a:p>
        </p:txBody>
      </p:sp>
      <p:sp>
        <p:nvSpPr>
          <p:cNvPr id="5" name="文本占位符 3"/>
          <p:cNvSpPr txBox="1">
            <a:spLocks/>
          </p:cNvSpPr>
          <p:nvPr/>
        </p:nvSpPr>
        <p:spPr>
          <a:xfrm>
            <a:off x="721467" y="3810001"/>
            <a:ext cx="9660783" cy="3513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Read-Write</a:t>
            </a:r>
            <a:r>
              <a:rPr lang="en-US" altLang="zh-CN" sz="1600" dirty="0" smtClean="0"/>
              <a:t> - </a:t>
            </a:r>
            <a:r>
              <a:rPr lang="zh-CN" altLang="en-US" sz="1600" dirty="0" smtClean="0"/>
              <a:t>读写事务，通过</a:t>
            </a:r>
            <a:r>
              <a:rPr lang="en-US" altLang="zh-CN" sz="1600" dirty="0" err="1" smtClean="0"/>
              <a:t>newReadWriteTransaction</a:t>
            </a:r>
            <a:r>
              <a:rPr lang="en-US" altLang="zh-CN" sz="1600" dirty="0" smtClean="0"/>
              <a:t>()</a:t>
            </a:r>
            <a:r>
              <a:rPr lang="zh-CN" altLang="en-US" sz="1600" dirty="0" smtClean="0"/>
              <a:t>进行创建，具备以上两种事务的访问能力</a:t>
            </a:r>
            <a:r>
              <a:rPr lang="en-US" altLang="zh-CN" sz="1600" dirty="0" smtClean="0"/>
              <a:t>.</a:t>
            </a:r>
            <a:endParaRPr lang="en-US" altLang="zh-CN" sz="1600" dirty="0"/>
          </a:p>
        </p:txBody>
      </p:sp>
      <p:sp>
        <p:nvSpPr>
          <p:cNvPr id="10" name="文本占位符 3"/>
          <p:cNvSpPr txBox="1">
            <a:spLocks/>
          </p:cNvSpPr>
          <p:nvPr/>
        </p:nvSpPr>
        <p:spPr>
          <a:xfrm>
            <a:off x="721468" y="2329921"/>
            <a:ext cx="9232158" cy="373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Write-Only</a:t>
            </a:r>
            <a:r>
              <a:rPr lang="en-US" altLang="zh-CN" sz="1600" dirty="0" smtClean="0"/>
              <a:t> - </a:t>
            </a:r>
            <a:r>
              <a:rPr lang="zh-CN" altLang="en-US" sz="1600" dirty="0" smtClean="0"/>
              <a:t>只写事务，通过</a:t>
            </a:r>
            <a:r>
              <a:rPr lang="en-US" altLang="zh-CN" sz="1600" dirty="0" err="1" smtClean="0"/>
              <a:t>newWriteOnlyTransaction</a:t>
            </a:r>
            <a:r>
              <a:rPr lang="en-US" altLang="zh-CN" sz="1600" dirty="0" smtClean="0"/>
              <a:t>()</a:t>
            </a:r>
            <a:r>
              <a:rPr lang="zh-CN" altLang="en-US" sz="1600" dirty="0" smtClean="0"/>
              <a:t>进行创建，操作完成后必须进行</a:t>
            </a:r>
            <a:r>
              <a:rPr lang="en-US" altLang="zh-CN" sz="1600" dirty="0" smtClean="0"/>
              <a:t>submit</a:t>
            </a:r>
            <a:endParaRPr lang="en-US" altLang="zh-CN" sz="1600" dirty="0"/>
          </a:p>
        </p:txBody>
      </p:sp>
      <p:sp>
        <p:nvSpPr>
          <p:cNvPr id="11" name="文本占位符 3"/>
          <p:cNvSpPr txBox="1">
            <a:spLocks/>
          </p:cNvSpPr>
          <p:nvPr/>
        </p:nvSpPr>
        <p:spPr>
          <a:xfrm>
            <a:off x="1335301" y="2703514"/>
            <a:ext cx="1160249" cy="3540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smtClean="0"/>
              <a:t>Put </a:t>
            </a:r>
            <a:endParaRPr lang="en-US" altLang="zh-CN" sz="1600" dirty="0"/>
          </a:p>
        </p:txBody>
      </p:sp>
      <p:sp>
        <p:nvSpPr>
          <p:cNvPr id="12" name="文本占位符 3"/>
          <p:cNvSpPr txBox="1">
            <a:spLocks/>
          </p:cNvSpPr>
          <p:nvPr/>
        </p:nvSpPr>
        <p:spPr>
          <a:xfrm>
            <a:off x="1335301" y="3057525"/>
            <a:ext cx="1160249" cy="3540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smtClean="0"/>
              <a:t>Merge</a:t>
            </a:r>
            <a:endParaRPr lang="en-US" altLang="zh-CN" sz="1600" dirty="0"/>
          </a:p>
        </p:txBody>
      </p:sp>
      <p:sp>
        <p:nvSpPr>
          <p:cNvPr id="13" name="文本占位符 3"/>
          <p:cNvSpPr txBox="1">
            <a:spLocks/>
          </p:cNvSpPr>
          <p:nvPr/>
        </p:nvSpPr>
        <p:spPr>
          <a:xfrm>
            <a:off x="1335301" y="3411536"/>
            <a:ext cx="1160249" cy="3540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smtClean="0"/>
              <a:t>Delete</a:t>
            </a:r>
            <a:endParaRPr lang="en-US" altLang="zh-CN" sz="1600" dirty="0"/>
          </a:p>
        </p:txBody>
      </p:sp>
      <p:sp>
        <p:nvSpPr>
          <p:cNvPr id="14" name="文本占位符 3"/>
          <p:cNvSpPr txBox="1">
            <a:spLocks/>
          </p:cNvSpPr>
          <p:nvPr/>
        </p:nvSpPr>
        <p:spPr>
          <a:xfrm>
            <a:off x="1335301" y="1628775"/>
            <a:ext cx="1160249" cy="3540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smtClean="0"/>
              <a:t>Read </a:t>
            </a:r>
            <a:endParaRPr lang="en-US" altLang="zh-CN" sz="1600" dirty="0"/>
          </a:p>
        </p:txBody>
      </p:sp>
      <p:sp>
        <p:nvSpPr>
          <p:cNvPr id="15" name="文本占位符 3"/>
          <p:cNvSpPr txBox="1">
            <a:spLocks/>
          </p:cNvSpPr>
          <p:nvPr/>
        </p:nvSpPr>
        <p:spPr>
          <a:xfrm>
            <a:off x="1335301" y="1975910"/>
            <a:ext cx="1160249" cy="3540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smtClean="0"/>
              <a:t>Exist </a:t>
            </a:r>
            <a:endParaRPr lang="en-US" altLang="zh-CN" sz="1600" dirty="0"/>
          </a:p>
        </p:txBody>
      </p:sp>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事务隔离</a:t>
            </a:r>
            <a:endParaRPr lang="en-US" altLang="zh-CN" dirty="0"/>
          </a:p>
        </p:txBody>
      </p:sp>
      <p:pic>
        <p:nvPicPr>
          <p:cNvPr id="6146" name="Picture 2"/>
          <p:cNvPicPr>
            <a:picLocks noChangeAspect="1" noChangeArrowheads="1"/>
          </p:cNvPicPr>
          <p:nvPr/>
        </p:nvPicPr>
        <p:blipFill>
          <a:blip r:embed="rId2"/>
          <a:srcRect/>
          <a:stretch>
            <a:fillRect/>
          </a:stretch>
        </p:blipFill>
        <p:spPr bwMode="auto">
          <a:xfrm>
            <a:off x="435160" y="1266825"/>
            <a:ext cx="9648825" cy="4572000"/>
          </a:xfrm>
          <a:prstGeom prst="rect">
            <a:avLst/>
          </a:prstGeom>
          <a:noFill/>
          <a:ln w="9525">
            <a:noFill/>
            <a:miter lim="800000"/>
            <a:headEnd/>
            <a:tailEnd/>
          </a:ln>
        </p:spPr>
      </p:pic>
      <p:sp>
        <p:nvSpPr>
          <p:cNvPr id="7" name="文本占位符 3"/>
          <p:cNvSpPr txBox="1">
            <a:spLocks/>
          </p:cNvSpPr>
          <p:nvPr/>
        </p:nvSpPr>
        <p:spPr>
          <a:xfrm>
            <a:off x="721467" y="881589"/>
            <a:ext cx="9232158" cy="373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zh-CN" altLang="en-US" sz="1600" dirty="0" smtClean="0"/>
              <a:t>初始化状态下，数据库里面存在两条数据，分别是（</a:t>
            </a:r>
            <a:r>
              <a:rPr lang="en-US" altLang="zh-CN" sz="1600" dirty="0" smtClean="0"/>
              <a:t>PATH-A/A)/(PATH-B/B)</a:t>
            </a:r>
            <a:endParaRPr lang="en-US" altLang="zh-CN" sz="1600" dirty="0"/>
          </a:p>
        </p:txBody>
      </p:sp>
      <p:sp>
        <p:nvSpPr>
          <p:cNvPr id="8" name="矩形 7"/>
          <p:cNvSpPr/>
          <p:nvPr/>
        </p:nvSpPr>
        <p:spPr>
          <a:xfrm>
            <a:off x="7077076" y="2419350"/>
            <a:ext cx="4664260" cy="2585323"/>
          </a:xfrm>
          <a:prstGeom prst="rect">
            <a:avLst/>
          </a:prstGeom>
        </p:spPr>
        <p:txBody>
          <a:bodyPr wrap="square">
            <a:spAutoFit/>
          </a:bodyPr>
          <a:lstStyle/>
          <a:p>
            <a:r>
              <a:rPr lang="zh-CN" altLang="en-US" dirty="0" smtClean="0"/>
              <a:t>当</a:t>
            </a:r>
            <a:r>
              <a:rPr lang="en-US" altLang="zh-CN" dirty="0" smtClean="0"/>
              <a:t>T1</a:t>
            </a:r>
            <a:r>
              <a:rPr lang="zh-CN" altLang="en-US" dirty="0" smtClean="0"/>
              <a:t>时刻创建一个事务后，那么相当于在</a:t>
            </a:r>
            <a:r>
              <a:rPr lang="en-US" altLang="zh-CN" dirty="0" smtClean="0"/>
              <a:t>T1</a:t>
            </a:r>
            <a:r>
              <a:rPr lang="zh-CN" altLang="en-US" dirty="0" smtClean="0"/>
              <a:t>时刻对整个数据库做了一次快照，后续在该事务上的所有操作都基于该快照进行，可以简单理解为事务拥有了数据库的一份拷贝，这份数据库上的任何修改在未提交前其它事务都无法看到，即使在提交后，假设在</a:t>
            </a:r>
            <a:r>
              <a:rPr lang="en-US" altLang="zh-CN" dirty="0" smtClean="0"/>
              <a:t>T2</a:t>
            </a:r>
            <a:r>
              <a:rPr lang="zh-CN" altLang="en-US" dirty="0" smtClean="0"/>
              <a:t>时刻将操作提交，那么在</a:t>
            </a:r>
            <a:r>
              <a:rPr lang="en-US" altLang="zh-CN" dirty="0" smtClean="0"/>
              <a:t>T2</a:t>
            </a:r>
            <a:r>
              <a:rPr lang="zh-CN" altLang="en-US" dirty="0" smtClean="0"/>
              <a:t>时刻之前创建的其他事务仍然无法看到这个修改，只有当</a:t>
            </a:r>
            <a:r>
              <a:rPr lang="en-US" altLang="zh-CN" dirty="0" smtClean="0"/>
              <a:t>T2</a:t>
            </a:r>
            <a:r>
              <a:rPr lang="zh-CN" altLang="en-US" dirty="0" smtClean="0"/>
              <a:t>时刻后创建的新事务才能看到</a:t>
            </a:r>
            <a:endParaRPr lang="zh-CN" altLang="en-US" dirty="0"/>
          </a:p>
        </p:txBody>
      </p:sp>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事务过程</a:t>
            </a:r>
            <a:endParaRPr lang="en-US" altLang="zh-CN" dirty="0"/>
          </a:p>
        </p:txBody>
      </p:sp>
      <p:pic>
        <p:nvPicPr>
          <p:cNvPr id="41986" name="Picture 2" descr="C:\Users\win7\Desktop\ODL-DataStore\Step1.jpg"/>
          <p:cNvPicPr>
            <a:picLocks noChangeAspect="1" noChangeArrowheads="1"/>
          </p:cNvPicPr>
          <p:nvPr/>
        </p:nvPicPr>
        <p:blipFill>
          <a:blip r:embed="rId2"/>
          <a:srcRect/>
          <a:stretch>
            <a:fillRect/>
          </a:stretch>
        </p:blipFill>
        <p:spPr bwMode="auto">
          <a:xfrm>
            <a:off x="941388" y="879475"/>
            <a:ext cx="9001076" cy="5054600"/>
          </a:xfrm>
          <a:prstGeom prst="rect">
            <a:avLst/>
          </a:prstGeom>
          <a:noFill/>
        </p:spPr>
      </p:pic>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事务过程</a:t>
            </a:r>
            <a:endParaRPr lang="en-US" altLang="zh-CN" dirty="0"/>
          </a:p>
        </p:txBody>
      </p:sp>
      <p:pic>
        <p:nvPicPr>
          <p:cNvPr id="43010" name="Picture 2" descr="C:\Users\win7\Desktop\ODL-DataStore\Step2.jpg"/>
          <p:cNvPicPr>
            <a:picLocks noChangeAspect="1" noChangeArrowheads="1"/>
          </p:cNvPicPr>
          <p:nvPr/>
        </p:nvPicPr>
        <p:blipFill>
          <a:blip r:embed="rId2"/>
          <a:srcRect/>
          <a:stretch>
            <a:fillRect/>
          </a:stretch>
        </p:blipFill>
        <p:spPr bwMode="auto">
          <a:xfrm>
            <a:off x="1255713" y="865188"/>
            <a:ext cx="8979952" cy="5059362"/>
          </a:xfrm>
          <a:prstGeom prst="rect">
            <a:avLst/>
          </a:prstGeom>
          <a:noFill/>
        </p:spPr>
      </p:pic>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事务过程</a:t>
            </a:r>
            <a:endParaRPr lang="en-US" altLang="zh-CN" dirty="0"/>
          </a:p>
        </p:txBody>
      </p:sp>
      <p:pic>
        <p:nvPicPr>
          <p:cNvPr id="44034" name="Picture 2" descr="C:\Users\win7\Desktop\ODL-DataStore\Step3.jpg"/>
          <p:cNvPicPr>
            <a:picLocks noChangeAspect="1" noChangeArrowheads="1"/>
          </p:cNvPicPr>
          <p:nvPr/>
        </p:nvPicPr>
        <p:blipFill>
          <a:blip r:embed="rId2"/>
          <a:srcRect/>
          <a:stretch>
            <a:fillRect/>
          </a:stretch>
        </p:blipFill>
        <p:spPr bwMode="auto">
          <a:xfrm>
            <a:off x="1249363" y="1435100"/>
            <a:ext cx="8466137" cy="4749616"/>
          </a:xfrm>
          <a:prstGeom prst="rect">
            <a:avLst/>
          </a:prstGeom>
          <a:noFill/>
        </p:spPr>
      </p:pic>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事务过程</a:t>
            </a:r>
            <a:endParaRPr lang="en-US" altLang="zh-CN" dirty="0"/>
          </a:p>
        </p:txBody>
      </p:sp>
      <p:pic>
        <p:nvPicPr>
          <p:cNvPr id="45058" name="Picture 2" descr="C:\Users\win7\Desktop\ODL-DataStore\Step4a.jpg"/>
          <p:cNvPicPr>
            <a:picLocks noChangeAspect="1" noChangeArrowheads="1"/>
          </p:cNvPicPr>
          <p:nvPr/>
        </p:nvPicPr>
        <p:blipFill>
          <a:blip r:embed="rId2"/>
          <a:srcRect/>
          <a:stretch>
            <a:fillRect/>
          </a:stretch>
        </p:blipFill>
        <p:spPr bwMode="auto">
          <a:xfrm>
            <a:off x="841375" y="1258888"/>
            <a:ext cx="9102725" cy="5090209"/>
          </a:xfrm>
          <a:prstGeom prst="rect">
            <a:avLst/>
          </a:prstGeom>
          <a:noFill/>
        </p:spPr>
      </p:pic>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事务过程</a:t>
            </a:r>
            <a:endParaRPr lang="en-US" altLang="zh-CN" dirty="0"/>
          </a:p>
        </p:txBody>
      </p:sp>
      <p:pic>
        <p:nvPicPr>
          <p:cNvPr id="46082" name="Picture 2" descr="C:\Users\win7\Desktop\ODL-DataStore\Step4b.jpg"/>
          <p:cNvPicPr>
            <a:picLocks noChangeAspect="1" noChangeArrowheads="1"/>
          </p:cNvPicPr>
          <p:nvPr/>
        </p:nvPicPr>
        <p:blipFill>
          <a:blip r:embed="rId2"/>
          <a:srcRect/>
          <a:stretch>
            <a:fillRect/>
          </a:stretch>
        </p:blipFill>
        <p:spPr bwMode="auto">
          <a:xfrm>
            <a:off x="688975" y="1343025"/>
            <a:ext cx="8912225" cy="4989193"/>
          </a:xfrm>
          <a:prstGeom prst="rect">
            <a:avLst/>
          </a:prstGeom>
          <a:noFill/>
        </p:spPr>
      </p:pic>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事务过程</a:t>
            </a:r>
            <a:endParaRPr lang="en-US" altLang="zh-CN" dirty="0"/>
          </a:p>
        </p:txBody>
      </p:sp>
      <p:pic>
        <p:nvPicPr>
          <p:cNvPr id="47106" name="Picture 2" descr="C:\Users\win7\Desktop\ODL-DataStore\Step5.jpg"/>
          <p:cNvPicPr>
            <a:picLocks noChangeAspect="1" noChangeArrowheads="1"/>
          </p:cNvPicPr>
          <p:nvPr/>
        </p:nvPicPr>
        <p:blipFill>
          <a:blip r:embed="rId2"/>
          <a:srcRect/>
          <a:stretch>
            <a:fillRect/>
          </a:stretch>
        </p:blipFill>
        <p:spPr bwMode="auto">
          <a:xfrm>
            <a:off x="956469" y="1355725"/>
            <a:ext cx="9073356" cy="5101486"/>
          </a:xfrm>
          <a:prstGeom prst="rect">
            <a:avLst/>
          </a:prstGeom>
          <a:noFill/>
        </p:spPr>
      </p:pic>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事务过程</a:t>
            </a:r>
            <a:endParaRPr lang="en-US" altLang="zh-CN" dirty="0"/>
          </a:p>
        </p:txBody>
      </p:sp>
      <p:pic>
        <p:nvPicPr>
          <p:cNvPr id="48130" name="Picture 2" descr="C:\Users\win7\Desktop\ODL-DataStore\Step6.jpg"/>
          <p:cNvPicPr>
            <a:picLocks noChangeAspect="1" noChangeArrowheads="1"/>
          </p:cNvPicPr>
          <p:nvPr/>
        </p:nvPicPr>
        <p:blipFill>
          <a:blip r:embed="rId2"/>
          <a:srcRect/>
          <a:stretch>
            <a:fillRect/>
          </a:stretch>
        </p:blipFill>
        <p:spPr bwMode="auto">
          <a:xfrm>
            <a:off x="1093787" y="1068387"/>
            <a:ext cx="9364663" cy="5242475"/>
          </a:xfrm>
          <a:prstGeom prst="rect">
            <a:avLst/>
          </a:prstGeom>
          <a:noFill/>
        </p:spPr>
      </p:pic>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a:t>
            </a:r>
            <a:r>
              <a:rPr lang="en-US" altLang="zh-CN" dirty="0" smtClean="0"/>
              <a:t>Commit</a:t>
            </a:r>
            <a:r>
              <a:rPr lang="zh-CN" altLang="en-US" dirty="0" smtClean="0"/>
              <a:t>失败</a:t>
            </a:r>
            <a:endParaRPr lang="en-US" altLang="zh-CN" dirty="0"/>
          </a:p>
        </p:txBody>
      </p:sp>
      <p:sp>
        <p:nvSpPr>
          <p:cNvPr id="4" name="文本占位符 3"/>
          <p:cNvSpPr txBox="1">
            <a:spLocks/>
          </p:cNvSpPr>
          <p:nvPr/>
        </p:nvSpPr>
        <p:spPr>
          <a:xfrm>
            <a:off x="721467" y="1255182"/>
            <a:ext cx="9232158" cy="478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Optimistic Lock Failure </a:t>
            </a:r>
            <a:r>
              <a:rPr lang="en-US" altLang="zh-CN" sz="1600" dirty="0" smtClean="0"/>
              <a:t> - </a:t>
            </a:r>
            <a:r>
              <a:rPr lang="zh-CN" altLang="en-US" sz="1600" dirty="0" smtClean="0"/>
              <a:t>乐观锁冲突</a:t>
            </a:r>
            <a:endParaRPr lang="en-US" altLang="zh-CN" sz="1600" dirty="0"/>
          </a:p>
        </p:txBody>
      </p:sp>
      <p:sp>
        <p:nvSpPr>
          <p:cNvPr id="5" name="文本占位符 3"/>
          <p:cNvSpPr txBox="1">
            <a:spLocks/>
          </p:cNvSpPr>
          <p:nvPr/>
        </p:nvSpPr>
        <p:spPr>
          <a:xfrm>
            <a:off x="1102467" y="1733550"/>
            <a:ext cx="9232158" cy="478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当两个事务都在</a:t>
            </a:r>
            <a:r>
              <a:rPr lang="en-US" altLang="zh-CN" sz="1600" dirty="0" smtClean="0"/>
              <a:t>T1</a:t>
            </a:r>
            <a:r>
              <a:rPr lang="zh-CN" altLang="en-US" sz="1600" dirty="0" smtClean="0"/>
              <a:t>时刻基于相同视图修改共同的节点的时候，后提交的事务将失败，类似于两个用户同时修改相同的</a:t>
            </a:r>
            <a:r>
              <a:rPr lang="en-US" altLang="zh-CN" sz="1600" dirty="0" smtClean="0"/>
              <a:t>Word</a:t>
            </a:r>
            <a:r>
              <a:rPr lang="zh-CN" altLang="en-US" sz="1600" dirty="0" smtClean="0"/>
              <a:t>文档，在最后保存的时候，后保存的用户会提示失败</a:t>
            </a:r>
            <a:endParaRPr lang="en-US" altLang="zh-CN" sz="1600" dirty="0"/>
          </a:p>
        </p:txBody>
      </p:sp>
      <p:pic>
        <p:nvPicPr>
          <p:cNvPr id="49154" name="Picture 2"/>
          <p:cNvPicPr>
            <a:picLocks noChangeAspect="1" noChangeArrowheads="1"/>
          </p:cNvPicPr>
          <p:nvPr/>
        </p:nvPicPr>
        <p:blipFill>
          <a:blip r:embed="rId2"/>
          <a:srcRect/>
          <a:stretch>
            <a:fillRect/>
          </a:stretch>
        </p:blipFill>
        <p:spPr bwMode="auto">
          <a:xfrm>
            <a:off x="1228725" y="2386013"/>
            <a:ext cx="8324850" cy="1704975"/>
          </a:xfrm>
          <a:prstGeom prst="rect">
            <a:avLst/>
          </a:prstGeom>
          <a:noFill/>
          <a:ln w="9525">
            <a:noFill/>
            <a:miter lim="800000"/>
            <a:headEnd/>
            <a:tailEnd/>
          </a:ln>
        </p:spPr>
      </p:pic>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MD-SAL: </a:t>
            </a:r>
            <a:r>
              <a:rPr lang="en-US" altLang="zh-CN" dirty="0" err="1" smtClean="0"/>
              <a:t>Datastore</a:t>
            </a:r>
            <a:endParaRPr lang="en-US" altLang="zh-CN" dirty="0"/>
          </a:p>
        </p:txBody>
      </p:sp>
      <p:pic>
        <p:nvPicPr>
          <p:cNvPr id="3" name="图片 2"/>
          <p:cNvPicPr>
            <a:picLocks noChangeAspect="1"/>
          </p:cNvPicPr>
          <p:nvPr/>
        </p:nvPicPr>
        <p:blipFill rotWithShape="1">
          <a:blip r:embed="rId2">
            <a:extLst>
              <a:ext uri="{BEBA8EAE-BF5A-486C-A8C5-ECC9F3942E4B}">
                <a14:imgProps xmlns="" xmlns:a14="http://schemas.microsoft.com/office/drawing/2010/main">
                  <a14:imgLayer r:embed="rId3">
                    <a14:imgEffect>
                      <a14:saturation sat="33000"/>
                    </a14:imgEffect>
                  </a14:imgLayer>
                </a14:imgProps>
              </a:ext>
              <a:ext uri="{28A0092B-C50C-407E-A947-70E740481C1C}">
                <a14:useLocalDpi xmlns="" xmlns:a14="http://schemas.microsoft.com/office/drawing/2010/main" val="0"/>
              </a:ext>
            </a:extLst>
          </a:blip>
          <a:srcRect l="12518" r="12518"/>
          <a:stretch/>
        </p:blipFill>
        <p:spPr>
          <a:xfrm>
            <a:off x="675301" y="1143041"/>
            <a:ext cx="2152172" cy="1614129"/>
          </a:xfrm>
          <a:prstGeom prst="rect">
            <a:avLst/>
          </a:prstGeom>
        </p:spPr>
      </p:pic>
      <p:pic>
        <p:nvPicPr>
          <p:cNvPr id="6" name="图片 5"/>
          <p:cNvPicPr>
            <a:picLocks noChangeAspect="1"/>
          </p:cNvPicPr>
          <p:nvPr/>
        </p:nvPicPr>
        <p:blipFill rotWithShape="1">
          <a:blip r:embed="rId2">
            <a:extLst>
              <a:ext uri="{BEBA8EAE-BF5A-486C-A8C5-ECC9F3942E4B}">
                <a14:imgProps xmlns="" xmlns:a14="http://schemas.microsoft.com/office/drawing/2010/main">
                  <a14:imgLayer r:embed="rId4">
                    <a14:imgEffect>
                      <a14:saturation sat="33000"/>
                    </a14:imgEffect>
                  </a14:imgLayer>
                </a14:imgProps>
              </a:ext>
              <a:ext uri="{28A0092B-C50C-407E-A947-70E740481C1C}">
                <a14:useLocalDpi xmlns="" xmlns:a14="http://schemas.microsoft.com/office/drawing/2010/main" val="0"/>
              </a:ext>
            </a:extLst>
          </a:blip>
          <a:srcRect l="21889" r="21889"/>
          <a:stretch/>
        </p:blipFill>
        <p:spPr>
          <a:xfrm>
            <a:off x="3029439" y="1143041"/>
            <a:ext cx="1614130" cy="1614129"/>
          </a:xfrm>
          <a:prstGeom prst="rect">
            <a:avLst/>
          </a:prstGeom>
        </p:spPr>
      </p:pic>
      <p:pic>
        <p:nvPicPr>
          <p:cNvPr id="8" name="图片 7"/>
          <p:cNvPicPr>
            <a:picLocks noChangeAspect="1"/>
          </p:cNvPicPr>
          <p:nvPr/>
        </p:nvPicPr>
        <p:blipFill rotWithShape="1">
          <a:blip r:embed="rId2">
            <a:extLst>
              <a:ext uri="{BEBA8EAE-BF5A-486C-A8C5-ECC9F3942E4B}">
                <a14:imgProps xmlns="" xmlns:a14="http://schemas.microsoft.com/office/drawing/2010/main">
                  <a14:imgLayer r:embed="rId5">
                    <a14:imgEffect>
                      <a14:saturation sat="33000"/>
                    </a14:imgEffect>
                  </a14:imgLayer>
                </a14:imgProps>
              </a:ext>
              <a:ext uri="{28A0092B-C50C-407E-A947-70E740481C1C}">
                <a14:useLocalDpi xmlns="" xmlns:a14="http://schemas.microsoft.com/office/drawing/2010/main" val="0"/>
              </a:ext>
            </a:extLst>
          </a:blip>
          <a:srcRect l="12518" r="12518"/>
          <a:stretch/>
        </p:blipFill>
        <p:spPr>
          <a:xfrm>
            <a:off x="2827473" y="2883114"/>
            <a:ext cx="2152172" cy="1614129"/>
          </a:xfrm>
          <a:prstGeom prst="rect">
            <a:avLst/>
          </a:prstGeom>
        </p:spPr>
      </p:pic>
      <p:pic>
        <p:nvPicPr>
          <p:cNvPr id="9" name="图片 8"/>
          <p:cNvPicPr>
            <a:picLocks noChangeAspect="1"/>
          </p:cNvPicPr>
          <p:nvPr/>
        </p:nvPicPr>
        <p:blipFill rotWithShape="1">
          <a:blip r:embed="rId2">
            <a:extLst>
              <a:ext uri="{BEBA8EAE-BF5A-486C-A8C5-ECC9F3942E4B}">
                <a14:imgProps xmlns="" xmlns:a14="http://schemas.microsoft.com/office/drawing/2010/main">
                  <a14:imgLayer r:embed="rId6">
                    <a14:imgEffect>
                      <a14:saturation sat="33000"/>
                    </a14:imgEffect>
                  </a14:imgLayer>
                </a14:imgProps>
              </a:ext>
              <a:ext uri="{28A0092B-C50C-407E-A947-70E740481C1C}">
                <a14:useLocalDpi xmlns="" xmlns:a14="http://schemas.microsoft.com/office/drawing/2010/main" val="0"/>
              </a:ext>
            </a:extLst>
          </a:blip>
          <a:srcRect l="21889" r="21889"/>
          <a:stretch/>
        </p:blipFill>
        <p:spPr>
          <a:xfrm>
            <a:off x="1075145" y="2883114"/>
            <a:ext cx="1614130" cy="1614129"/>
          </a:xfrm>
          <a:prstGeom prst="rect">
            <a:avLst/>
          </a:prstGeom>
        </p:spPr>
      </p:pic>
      <p:sp>
        <p:nvSpPr>
          <p:cNvPr id="10" name="文本占位符 3"/>
          <p:cNvSpPr txBox="1">
            <a:spLocks/>
          </p:cNvSpPr>
          <p:nvPr/>
        </p:nvSpPr>
        <p:spPr>
          <a:xfrm>
            <a:off x="5859486" y="2434139"/>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zh-CN" altLang="en-US" b="1" dirty="0" smtClean="0"/>
              <a:t>事务</a:t>
            </a:r>
            <a:r>
              <a:rPr lang="en-US" altLang="zh-CN" dirty="0" smtClean="0"/>
              <a:t> </a:t>
            </a:r>
            <a:endParaRPr lang="en-US" altLang="zh-CN" b="1" dirty="0"/>
          </a:p>
        </p:txBody>
      </p:sp>
      <p:sp>
        <p:nvSpPr>
          <p:cNvPr id="13" name="文本占位符 3"/>
          <p:cNvSpPr txBox="1">
            <a:spLocks/>
          </p:cNvSpPr>
          <p:nvPr/>
        </p:nvSpPr>
        <p:spPr>
          <a:xfrm>
            <a:off x="5859486" y="3024850"/>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zh-CN" altLang="en-US" b="1" dirty="0" smtClean="0"/>
              <a:t>三阶段提交</a:t>
            </a:r>
            <a:endParaRPr lang="en-US" altLang="zh-CN" b="1" dirty="0"/>
          </a:p>
        </p:txBody>
      </p:sp>
      <p:sp>
        <p:nvSpPr>
          <p:cNvPr id="14" name="文本占位符 3"/>
          <p:cNvSpPr txBox="1">
            <a:spLocks/>
          </p:cNvSpPr>
          <p:nvPr/>
        </p:nvSpPr>
        <p:spPr>
          <a:xfrm>
            <a:off x="5859485" y="3615561"/>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altLang="zh-CN" b="1" dirty="0"/>
          </a:p>
        </p:txBody>
      </p:sp>
      <p:sp>
        <p:nvSpPr>
          <p:cNvPr id="11" name="文本占位符 3"/>
          <p:cNvSpPr txBox="1">
            <a:spLocks/>
          </p:cNvSpPr>
          <p:nvPr/>
        </p:nvSpPr>
        <p:spPr>
          <a:xfrm>
            <a:off x="5859484" y="1252717"/>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zh-CN" altLang="en-US" b="1" dirty="0" smtClean="0"/>
              <a:t>概述</a:t>
            </a:r>
            <a:r>
              <a:rPr lang="en-US" altLang="zh-CN" dirty="0" smtClean="0"/>
              <a:t> </a:t>
            </a:r>
            <a:endParaRPr lang="en-US" altLang="zh-CN" b="1" dirty="0"/>
          </a:p>
        </p:txBody>
      </p:sp>
      <p:sp>
        <p:nvSpPr>
          <p:cNvPr id="12" name="文本占位符 3"/>
          <p:cNvSpPr txBox="1">
            <a:spLocks/>
          </p:cNvSpPr>
          <p:nvPr/>
        </p:nvSpPr>
        <p:spPr>
          <a:xfrm>
            <a:off x="5859486" y="3615561"/>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zh-CN" altLang="en-US" b="1" dirty="0" smtClean="0"/>
              <a:t>集群</a:t>
            </a:r>
            <a:endParaRPr lang="en-US" altLang="zh-CN" b="1" dirty="0"/>
          </a:p>
        </p:txBody>
      </p:sp>
      <p:sp>
        <p:nvSpPr>
          <p:cNvPr id="19" name="文本占位符 3"/>
          <p:cNvSpPr txBox="1">
            <a:spLocks/>
          </p:cNvSpPr>
          <p:nvPr/>
        </p:nvSpPr>
        <p:spPr>
          <a:xfrm>
            <a:off x="5859486" y="1843428"/>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zh-CN" altLang="en-US" b="1" dirty="0" smtClean="0"/>
              <a:t>数据存储模型</a:t>
            </a:r>
            <a:r>
              <a:rPr lang="en-US" altLang="zh-CN" dirty="0" smtClean="0"/>
              <a:t> </a:t>
            </a:r>
            <a:endParaRPr lang="en-US" altLang="zh-CN" b="1" dirty="0"/>
          </a:p>
        </p:txBody>
      </p:sp>
    </p:spTree>
    <p:extLst>
      <p:ext uri="{BB962C8B-B14F-4D97-AF65-F5344CB8AC3E}">
        <p14:creationId xmlns="" xmlns:p14="http://schemas.microsoft.com/office/powerpoint/2010/main" val="15815398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事务并发兼容性</a:t>
            </a:r>
            <a:endParaRPr lang="en-US" altLang="zh-CN" dirty="0"/>
          </a:p>
        </p:txBody>
      </p:sp>
      <p:pic>
        <p:nvPicPr>
          <p:cNvPr id="50178" name="Picture 2"/>
          <p:cNvPicPr>
            <a:picLocks noChangeAspect="1" noChangeArrowheads="1"/>
          </p:cNvPicPr>
          <p:nvPr/>
        </p:nvPicPr>
        <p:blipFill>
          <a:blip r:embed="rId2"/>
          <a:srcRect/>
          <a:stretch>
            <a:fillRect/>
          </a:stretch>
        </p:blipFill>
        <p:spPr bwMode="auto">
          <a:xfrm>
            <a:off x="1140309" y="1133475"/>
            <a:ext cx="8410575" cy="4286250"/>
          </a:xfrm>
          <a:prstGeom prst="rect">
            <a:avLst/>
          </a:prstGeom>
          <a:noFill/>
          <a:ln w="9525">
            <a:noFill/>
            <a:miter lim="800000"/>
            <a:headEnd/>
            <a:tailEnd/>
          </a:ln>
        </p:spPr>
      </p:pic>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事务并发兼容性</a:t>
            </a:r>
            <a:endParaRPr lang="en-US" altLang="zh-CN" dirty="0"/>
          </a:p>
        </p:txBody>
      </p:sp>
      <p:pic>
        <p:nvPicPr>
          <p:cNvPr id="51203" name="Picture 3"/>
          <p:cNvPicPr>
            <a:picLocks noChangeAspect="1" noChangeArrowheads="1"/>
          </p:cNvPicPr>
          <p:nvPr/>
        </p:nvPicPr>
        <p:blipFill>
          <a:blip r:embed="rId2"/>
          <a:srcRect/>
          <a:stretch>
            <a:fillRect/>
          </a:stretch>
        </p:blipFill>
        <p:spPr bwMode="auto">
          <a:xfrm>
            <a:off x="1285875" y="657012"/>
            <a:ext cx="8324850" cy="5943600"/>
          </a:xfrm>
          <a:prstGeom prst="rect">
            <a:avLst/>
          </a:prstGeom>
          <a:noFill/>
          <a:ln w="9525">
            <a:noFill/>
            <a:miter lim="800000"/>
            <a:headEnd/>
            <a:tailEnd/>
          </a:ln>
        </p:spPr>
      </p:pic>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事务并发兼容性</a:t>
            </a:r>
            <a:endParaRPr lang="en-US" altLang="zh-CN" dirty="0"/>
          </a:p>
        </p:txBody>
      </p:sp>
      <p:pic>
        <p:nvPicPr>
          <p:cNvPr id="52226" name="Picture 2"/>
          <p:cNvPicPr>
            <a:picLocks noChangeAspect="1" noChangeArrowheads="1"/>
          </p:cNvPicPr>
          <p:nvPr/>
        </p:nvPicPr>
        <p:blipFill>
          <a:blip r:embed="rId2"/>
          <a:srcRect/>
          <a:stretch>
            <a:fillRect/>
          </a:stretch>
        </p:blipFill>
        <p:spPr bwMode="auto">
          <a:xfrm>
            <a:off x="1309688" y="1085850"/>
            <a:ext cx="8391525" cy="4686300"/>
          </a:xfrm>
          <a:prstGeom prst="rect">
            <a:avLst/>
          </a:prstGeom>
          <a:noFill/>
          <a:ln w="9525">
            <a:noFill/>
            <a:miter lim="800000"/>
            <a:headEnd/>
            <a:tailEnd/>
          </a:ln>
        </p:spPr>
      </p:pic>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事务链</a:t>
            </a:r>
            <a:endParaRPr lang="en-US" altLang="zh-CN" dirty="0"/>
          </a:p>
        </p:txBody>
      </p:sp>
      <p:sp>
        <p:nvSpPr>
          <p:cNvPr id="5" name="文本占位符 3"/>
          <p:cNvSpPr txBox="1">
            <a:spLocks/>
          </p:cNvSpPr>
          <p:nvPr/>
        </p:nvSpPr>
        <p:spPr>
          <a:xfrm>
            <a:off x="892917" y="2072746"/>
            <a:ext cx="9232158" cy="373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事务链本质是一种事务的批处理形式，即将多个事务的提交自动合并成一个或者多个进行</a:t>
            </a:r>
            <a:r>
              <a:rPr lang="en-US" altLang="zh-CN" sz="1600" dirty="0" smtClean="0"/>
              <a:t>.</a:t>
            </a:r>
            <a:endParaRPr lang="en-US" altLang="zh-CN" sz="1600" dirty="0"/>
          </a:p>
        </p:txBody>
      </p:sp>
      <p:sp>
        <p:nvSpPr>
          <p:cNvPr id="6" name="文本占位符 3"/>
          <p:cNvSpPr txBox="1">
            <a:spLocks/>
          </p:cNvSpPr>
          <p:nvPr/>
        </p:nvSpPr>
        <p:spPr>
          <a:xfrm>
            <a:off x="892916" y="1304925"/>
            <a:ext cx="10013209" cy="581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事务链是事务的</a:t>
            </a:r>
            <a:r>
              <a:rPr lang="en-US" altLang="zh-CN" sz="1600" dirty="0" smtClean="0"/>
              <a:t>API</a:t>
            </a:r>
            <a:r>
              <a:rPr lang="zh-CN" altLang="en-US" sz="1600" dirty="0" smtClean="0"/>
              <a:t>扩展</a:t>
            </a:r>
            <a:r>
              <a:rPr lang="zh-CN" altLang="en-US" sz="1600" dirty="0" smtClean="0"/>
              <a:t>，不同于普通事务创建得到的一致性视图是基于当前</a:t>
            </a:r>
            <a:r>
              <a:rPr lang="en-US" altLang="zh-CN" sz="1600" dirty="0" err="1" smtClean="0"/>
              <a:t>DataTree</a:t>
            </a:r>
            <a:r>
              <a:rPr lang="zh-CN" altLang="en-US" sz="1600" dirty="0" smtClean="0"/>
              <a:t>的，事务链创建的事务产生的视图是基于前一个事务执行成功的结果假设</a:t>
            </a:r>
            <a:r>
              <a:rPr lang="en-US" altLang="zh-CN" sz="1600" dirty="0" smtClean="0"/>
              <a:t>(</a:t>
            </a:r>
            <a:r>
              <a:rPr lang="zh-CN" altLang="en-US" sz="1600" dirty="0" smtClean="0"/>
              <a:t>即使上一个事务并没有真正</a:t>
            </a:r>
            <a:r>
              <a:rPr lang="en-US" altLang="zh-CN" sz="1600" dirty="0" smtClean="0"/>
              <a:t>Commit</a:t>
            </a:r>
            <a:r>
              <a:rPr lang="zh-CN" altLang="en-US" sz="1600" dirty="0" smtClean="0"/>
              <a:t>到</a:t>
            </a:r>
            <a:r>
              <a:rPr lang="en-US" altLang="zh-CN" sz="1600" dirty="0" err="1" smtClean="0"/>
              <a:t>DataTree</a:t>
            </a:r>
            <a:r>
              <a:rPr lang="zh-CN" altLang="en-US" sz="1600" dirty="0" smtClean="0"/>
              <a:t>中</a:t>
            </a:r>
            <a:r>
              <a:rPr lang="en-US" altLang="zh-CN" sz="1600" dirty="0" smtClean="0"/>
              <a:t>)</a:t>
            </a:r>
            <a:endParaRPr lang="en-US" altLang="zh-CN" sz="1600" dirty="0"/>
          </a:p>
        </p:txBody>
      </p:sp>
      <p:sp>
        <p:nvSpPr>
          <p:cNvPr id="7" name="文本占位符 3"/>
          <p:cNvSpPr txBox="1">
            <a:spLocks/>
          </p:cNvSpPr>
          <p:nvPr/>
        </p:nvSpPr>
        <p:spPr>
          <a:xfrm>
            <a:off x="892917" y="2752725"/>
            <a:ext cx="9232158" cy="373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事务链降低了事务</a:t>
            </a:r>
            <a:r>
              <a:rPr lang="en-US" altLang="zh-CN" sz="1600" dirty="0" smtClean="0"/>
              <a:t>Submit</a:t>
            </a:r>
            <a:r>
              <a:rPr lang="zh-CN" altLang="en-US" sz="1600" dirty="0" smtClean="0"/>
              <a:t>的次数，可以显著提高事务的处理性能</a:t>
            </a:r>
            <a:r>
              <a:rPr lang="en-US" altLang="zh-CN" sz="1600" dirty="0" smtClean="0"/>
              <a:t>.</a:t>
            </a:r>
            <a:endParaRPr lang="en-US" altLang="zh-CN" sz="1600" dirty="0"/>
          </a:p>
        </p:txBody>
      </p:sp>
      <p:sp>
        <p:nvSpPr>
          <p:cNvPr id="8" name="文本占位符 3"/>
          <p:cNvSpPr txBox="1">
            <a:spLocks/>
          </p:cNvSpPr>
          <p:nvPr/>
        </p:nvSpPr>
        <p:spPr>
          <a:xfrm>
            <a:off x="892917" y="3314700"/>
            <a:ext cx="9232158" cy="373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事务链仅仅是</a:t>
            </a:r>
            <a:r>
              <a:rPr lang="en-US" altLang="zh-CN" sz="1600" dirty="0" smtClean="0"/>
              <a:t>MD-SAL</a:t>
            </a:r>
            <a:r>
              <a:rPr lang="zh-CN" altLang="en-US" sz="1600" dirty="0" smtClean="0"/>
              <a:t>对事务接口</a:t>
            </a:r>
            <a:r>
              <a:rPr lang="en-US" altLang="zh-CN" sz="1600" dirty="0" smtClean="0"/>
              <a:t>API</a:t>
            </a:r>
            <a:r>
              <a:rPr lang="zh-CN" altLang="en-US" sz="1600" dirty="0" smtClean="0"/>
              <a:t>的另一层封装，在</a:t>
            </a:r>
            <a:r>
              <a:rPr lang="en-US" altLang="zh-CN" sz="1600" dirty="0" err="1" smtClean="0"/>
              <a:t>DataStore</a:t>
            </a:r>
            <a:r>
              <a:rPr lang="zh-CN" altLang="en-US" sz="1600" dirty="0" smtClean="0"/>
              <a:t>层面是看不到事务链的</a:t>
            </a:r>
            <a:r>
              <a:rPr lang="en-US" altLang="zh-CN" sz="1600" dirty="0" smtClean="0"/>
              <a:t>.</a:t>
            </a:r>
            <a:endParaRPr lang="en-US" altLang="zh-CN" sz="1600" dirty="0"/>
          </a:p>
        </p:txBody>
      </p:sp>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三阶段提交</a:t>
            </a:r>
            <a:r>
              <a:rPr lang="en-US" altLang="zh-CN" dirty="0" smtClean="0"/>
              <a:t> </a:t>
            </a:r>
            <a:endParaRPr lang="en-US" altLang="zh-CN" dirty="0"/>
          </a:p>
        </p:txBody>
      </p:sp>
      <p:sp>
        <p:nvSpPr>
          <p:cNvPr id="4" name="文本占位符 3"/>
          <p:cNvSpPr txBox="1">
            <a:spLocks/>
          </p:cNvSpPr>
          <p:nvPr/>
        </p:nvSpPr>
        <p:spPr>
          <a:xfrm>
            <a:off x="721467" y="1255182"/>
            <a:ext cx="8651133" cy="3534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1600" dirty="0" smtClean="0"/>
              <a:t>The Data Store is a participant in the two-phase commit (as a commit handler).</a:t>
            </a:r>
            <a:endParaRPr lang="en-US" altLang="zh-CN" sz="1600" dirty="0"/>
          </a:p>
        </p:txBody>
      </p:sp>
      <p:sp>
        <p:nvSpPr>
          <p:cNvPr id="5" name="文本占位符 3"/>
          <p:cNvSpPr txBox="1">
            <a:spLocks/>
          </p:cNvSpPr>
          <p:nvPr/>
        </p:nvSpPr>
        <p:spPr>
          <a:xfrm>
            <a:off x="1026268" y="2139952"/>
            <a:ext cx="8007666" cy="527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1600" dirty="0" smtClean="0"/>
              <a:t>    Changes are applied starting from the deepest nodes in the data tree structure and</a:t>
            </a:r>
          </a:p>
          <a:p>
            <a:pPr>
              <a:buNone/>
            </a:pPr>
            <a:r>
              <a:rPr lang="en-US" altLang="zh-CN" sz="1600" dirty="0" smtClean="0"/>
              <a:t>    then propagated up the tree to the parent node.</a:t>
            </a:r>
            <a:endParaRPr lang="en-US" altLang="zh-CN" sz="1600" dirty="0"/>
          </a:p>
        </p:txBody>
      </p:sp>
      <p:sp>
        <p:nvSpPr>
          <p:cNvPr id="7" name="文本占位符 3"/>
          <p:cNvSpPr txBox="1">
            <a:spLocks/>
          </p:cNvSpPr>
          <p:nvPr/>
        </p:nvSpPr>
        <p:spPr>
          <a:xfrm>
            <a:off x="1026268" y="2887133"/>
            <a:ext cx="8007666" cy="516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altLang="zh-CN" sz="1600" dirty="0"/>
          </a:p>
        </p:txBody>
      </p:sp>
      <p:sp>
        <p:nvSpPr>
          <p:cNvPr id="10" name="文本占位符 3"/>
          <p:cNvSpPr txBox="1">
            <a:spLocks/>
          </p:cNvSpPr>
          <p:nvPr/>
        </p:nvSpPr>
        <p:spPr>
          <a:xfrm>
            <a:off x="721468" y="1799169"/>
            <a:ext cx="3393332" cy="385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The Request Commit Phase</a:t>
            </a:r>
            <a:endParaRPr lang="en-US" altLang="zh-CN" sz="1600" b="1" dirty="0"/>
          </a:p>
        </p:txBody>
      </p:sp>
      <p:sp>
        <p:nvSpPr>
          <p:cNvPr id="13" name="文本占位符 3"/>
          <p:cNvSpPr txBox="1">
            <a:spLocks/>
          </p:cNvSpPr>
          <p:nvPr/>
        </p:nvSpPr>
        <p:spPr>
          <a:xfrm>
            <a:off x="1026268" y="2887133"/>
            <a:ext cx="8007666" cy="21505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altLang="zh-CN" sz="1600" dirty="0" smtClean="0"/>
              <a:t>Reference to the initial state is captured</a:t>
            </a:r>
          </a:p>
          <a:p>
            <a:pPr marL="342900" indent="-342900">
              <a:buFont typeface="+mj-lt"/>
              <a:buAutoNum type="arabicPeriod"/>
            </a:pPr>
            <a:r>
              <a:rPr lang="en-US" altLang="zh-CN" sz="1600" dirty="0" smtClean="0"/>
              <a:t>Data store creates a new </a:t>
            </a:r>
            <a:r>
              <a:rPr lang="en-US" altLang="zh-CN" sz="1600" dirty="0" err="1" smtClean="0"/>
              <a:t>subtree</a:t>
            </a:r>
            <a:r>
              <a:rPr lang="en-US" altLang="zh-CN" sz="1600" dirty="0" smtClean="0"/>
              <a:t> by applying specified operations that affect that node</a:t>
            </a:r>
          </a:p>
          <a:p>
            <a:pPr marL="342900" indent="-342900">
              <a:buFont typeface="+mj-lt"/>
              <a:buAutoNum type="arabicPeriod"/>
            </a:pPr>
            <a:r>
              <a:rPr lang="en-US" altLang="zh-CN" sz="1600" dirty="0" smtClean="0"/>
              <a:t>Data store captures the set of affected data change listeners with the initial state (reference to the old-</a:t>
            </a:r>
            <a:r>
              <a:rPr lang="en-US" altLang="zh-CN" sz="1600" dirty="0" err="1" smtClean="0"/>
              <a:t>subtree</a:t>
            </a:r>
            <a:r>
              <a:rPr lang="en-US" altLang="zh-CN" sz="1600" dirty="0" smtClean="0"/>
              <a:t>) and the new state (reference to the new </a:t>
            </a:r>
            <a:r>
              <a:rPr lang="en-US" altLang="zh-CN" sz="1600" dirty="0" err="1" smtClean="0"/>
              <a:t>subtree</a:t>
            </a:r>
            <a:r>
              <a:rPr lang="en-US" altLang="zh-CN" sz="1600" dirty="0" smtClean="0"/>
              <a:t>)</a:t>
            </a:r>
          </a:p>
          <a:p>
            <a:pPr marL="342900" indent="-342900">
              <a:buFont typeface="+mj-lt"/>
              <a:buAutoNum type="arabicPeriod"/>
            </a:pPr>
            <a:r>
              <a:rPr lang="en-US" altLang="zh-CN" sz="1600" dirty="0" smtClean="0"/>
              <a:t>Data store propagates the new </a:t>
            </a:r>
            <a:r>
              <a:rPr lang="en-US" altLang="zh-CN" sz="1600" dirty="0" err="1" smtClean="0"/>
              <a:t>subtree</a:t>
            </a:r>
            <a:r>
              <a:rPr lang="en-US" altLang="zh-CN" sz="1600" dirty="0" smtClean="0"/>
              <a:t> to the parent node and applies atomic operations on the parent node  until the root node of the data store is replaced.</a:t>
            </a:r>
          </a:p>
          <a:p>
            <a:endParaRPr lang="en-US" altLang="zh-CN" sz="1600" dirty="0"/>
          </a:p>
        </p:txBody>
      </p:sp>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2PC </a:t>
            </a:r>
            <a:endParaRPr lang="en-US" altLang="zh-CN" dirty="0"/>
          </a:p>
        </p:txBody>
      </p:sp>
      <p:sp>
        <p:nvSpPr>
          <p:cNvPr id="7" name="文本占位符 3"/>
          <p:cNvSpPr txBox="1">
            <a:spLocks/>
          </p:cNvSpPr>
          <p:nvPr/>
        </p:nvSpPr>
        <p:spPr>
          <a:xfrm>
            <a:off x="1026268" y="2887133"/>
            <a:ext cx="8007666" cy="516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altLang="zh-CN" sz="1600" dirty="0"/>
          </a:p>
        </p:txBody>
      </p:sp>
      <p:sp>
        <p:nvSpPr>
          <p:cNvPr id="10" name="文本占位符 3"/>
          <p:cNvSpPr txBox="1">
            <a:spLocks/>
          </p:cNvSpPr>
          <p:nvPr/>
        </p:nvSpPr>
        <p:spPr>
          <a:xfrm>
            <a:off x="721468" y="1799169"/>
            <a:ext cx="3393332" cy="385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The Finish Phase</a:t>
            </a:r>
            <a:endParaRPr lang="en-US" altLang="zh-CN" sz="1600" b="1" dirty="0"/>
          </a:p>
        </p:txBody>
      </p:sp>
      <p:sp>
        <p:nvSpPr>
          <p:cNvPr id="13" name="文本占位符 3"/>
          <p:cNvSpPr txBox="1">
            <a:spLocks/>
          </p:cNvSpPr>
          <p:nvPr/>
        </p:nvSpPr>
        <p:spPr>
          <a:xfrm>
            <a:off x="1144800" y="2328333"/>
            <a:ext cx="8481799" cy="13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altLang="zh-CN" sz="1600" dirty="0" smtClean="0"/>
              <a:t>Data store replaces the reference to the root element to newly created root element.</a:t>
            </a:r>
          </a:p>
          <a:p>
            <a:pPr marL="342900" indent="-342900">
              <a:buFont typeface="+mj-lt"/>
              <a:buAutoNum type="arabicPeriod"/>
            </a:pPr>
            <a:r>
              <a:rPr lang="en-US" altLang="zh-CN" sz="1600" dirty="0" smtClean="0"/>
              <a:t>Data store finishes the transaction.</a:t>
            </a:r>
          </a:p>
          <a:p>
            <a:pPr marL="342900" indent="-342900">
              <a:buFont typeface="+mj-lt"/>
              <a:buAutoNum type="arabicPeriod"/>
            </a:pPr>
            <a:r>
              <a:rPr lang="en-US" altLang="zh-CN" sz="1600" dirty="0" smtClean="0"/>
              <a:t>All captured affected listeners are notified with both the initial state and the new state.</a:t>
            </a:r>
          </a:p>
          <a:p>
            <a:endParaRPr lang="en-US" altLang="zh-CN" sz="1600" dirty="0"/>
          </a:p>
        </p:txBody>
      </p:sp>
      <p:sp>
        <p:nvSpPr>
          <p:cNvPr id="8" name="文本占位符 3"/>
          <p:cNvSpPr txBox="1">
            <a:spLocks/>
          </p:cNvSpPr>
          <p:nvPr/>
        </p:nvSpPr>
        <p:spPr>
          <a:xfrm>
            <a:off x="721468" y="3699933"/>
            <a:ext cx="3393332" cy="385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The Rollback</a:t>
            </a:r>
            <a:endParaRPr lang="en-US" altLang="zh-CN" sz="1600" b="1" dirty="0"/>
          </a:p>
        </p:txBody>
      </p:sp>
      <p:sp>
        <p:nvSpPr>
          <p:cNvPr id="9" name="文本占位符 3"/>
          <p:cNvSpPr txBox="1">
            <a:spLocks/>
          </p:cNvSpPr>
          <p:nvPr/>
        </p:nvSpPr>
        <p:spPr>
          <a:xfrm>
            <a:off x="1246400" y="4085165"/>
            <a:ext cx="8481799" cy="6561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1600" dirty="0" smtClean="0"/>
              <a:t>    </a:t>
            </a:r>
            <a:r>
              <a:rPr lang="en-US" altLang="zh-CN" sz="1600" dirty="0" err="1" smtClean="0">
                <a:solidFill>
                  <a:srgbClr val="FF0000"/>
                </a:solidFill>
              </a:rPr>
              <a:t>Noop</a:t>
            </a:r>
            <a:r>
              <a:rPr lang="en-US" altLang="zh-CN" sz="1600" dirty="0" smtClean="0"/>
              <a:t>, since the reference to consistent (and public snapshot) is changed only in finish</a:t>
            </a:r>
          </a:p>
          <a:p>
            <a:pPr>
              <a:buNone/>
            </a:pPr>
            <a:r>
              <a:rPr lang="en-US" altLang="zh-CN" sz="1600" dirty="0" smtClean="0"/>
              <a:t>    phase. Data Store is only required to not reference newly created tree.</a:t>
            </a:r>
            <a:endParaRPr lang="en-US" altLang="zh-CN" sz="1600" dirty="0"/>
          </a:p>
        </p:txBody>
      </p:sp>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086600" y="2860646"/>
            <a:ext cx="3990975" cy="1784377"/>
          </a:xfrm>
        </p:spPr>
        <p:txBody>
          <a:bodyPr/>
          <a:lstStyle/>
          <a:p>
            <a:r>
              <a:rPr lang="en-US" altLang="zh-CN" dirty="0" smtClean="0"/>
              <a:t>MD-SAL:</a:t>
            </a:r>
          </a:p>
          <a:p>
            <a:r>
              <a:rPr lang="en-US" altLang="zh-CN" dirty="0" smtClean="0"/>
              <a:t>Clustering</a:t>
            </a:r>
            <a:endParaRPr lang="en-US" altLang="zh-CN" dirty="0"/>
          </a:p>
        </p:txBody>
      </p:sp>
    </p:spTree>
    <p:extLst>
      <p:ext uri="{BB962C8B-B14F-4D97-AF65-F5344CB8AC3E}">
        <p14:creationId xmlns="" xmlns:p14="http://schemas.microsoft.com/office/powerpoint/2010/main" val="537322532"/>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MD-SAL: Clustering</a:t>
            </a:r>
            <a:endParaRPr lang="en-US" altLang="zh-CN" dirty="0"/>
          </a:p>
        </p:txBody>
      </p:sp>
      <p:pic>
        <p:nvPicPr>
          <p:cNvPr id="3" name="图片 2"/>
          <p:cNvPicPr>
            <a:picLocks noChangeAspect="1"/>
          </p:cNvPicPr>
          <p:nvPr/>
        </p:nvPicPr>
        <p:blipFill rotWithShape="1">
          <a:blip r:embed="rId2">
            <a:extLst>
              <a:ext uri="{BEBA8EAE-BF5A-486C-A8C5-ECC9F3942E4B}">
                <a14:imgProps xmlns="" xmlns:a14="http://schemas.microsoft.com/office/drawing/2010/main">
                  <a14:imgLayer r:embed="rId3">
                    <a14:imgEffect>
                      <a14:saturation sat="33000"/>
                    </a14:imgEffect>
                  </a14:imgLayer>
                </a14:imgProps>
              </a:ext>
              <a:ext uri="{28A0092B-C50C-407E-A947-70E740481C1C}">
                <a14:useLocalDpi xmlns="" xmlns:a14="http://schemas.microsoft.com/office/drawing/2010/main" val="0"/>
              </a:ext>
            </a:extLst>
          </a:blip>
          <a:srcRect l="12518" r="12518"/>
          <a:stretch/>
        </p:blipFill>
        <p:spPr>
          <a:xfrm>
            <a:off x="675301" y="1143041"/>
            <a:ext cx="2152172" cy="1614129"/>
          </a:xfrm>
          <a:prstGeom prst="rect">
            <a:avLst/>
          </a:prstGeom>
        </p:spPr>
      </p:pic>
      <p:pic>
        <p:nvPicPr>
          <p:cNvPr id="6" name="图片 5"/>
          <p:cNvPicPr>
            <a:picLocks noChangeAspect="1"/>
          </p:cNvPicPr>
          <p:nvPr/>
        </p:nvPicPr>
        <p:blipFill rotWithShape="1">
          <a:blip r:embed="rId2">
            <a:extLst>
              <a:ext uri="{BEBA8EAE-BF5A-486C-A8C5-ECC9F3942E4B}">
                <a14:imgProps xmlns="" xmlns:a14="http://schemas.microsoft.com/office/drawing/2010/main">
                  <a14:imgLayer r:embed="rId4">
                    <a14:imgEffect>
                      <a14:saturation sat="33000"/>
                    </a14:imgEffect>
                  </a14:imgLayer>
                </a14:imgProps>
              </a:ext>
              <a:ext uri="{28A0092B-C50C-407E-A947-70E740481C1C}">
                <a14:useLocalDpi xmlns="" xmlns:a14="http://schemas.microsoft.com/office/drawing/2010/main" val="0"/>
              </a:ext>
            </a:extLst>
          </a:blip>
          <a:srcRect l="21889" r="21889"/>
          <a:stretch/>
        </p:blipFill>
        <p:spPr>
          <a:xfrm>
            <a:off x="3029439" y="1143041"/>
            <a:ext cx="1614130" cy="1614129"/>
          </a:xfrm>
          <a:prstGeom prst="rect">
            <a:avLst/>
          </a:prstGeom>
        </p:spPr>
      </p:pic>
      <p:pic>
        <p:nvPicPr>
          <p:cNvPr id="8" name="图片 7"/>
          <p:cNvPicPr>
            <a:picLocks noChangeAspect="1"/>
          </p:cNvPicPr>
          <p:nvPr/>
        </p:nvPicPr>
        <p:blipFill rotWithShape="1">
          <a:blip r:embed="rId2">
            <a:extLst>
              <a:ext uri="{BEBA8EAE-BF5A-486C-A8C5-ECC9F3942E4B}">
                <a14:imgProps xmlns="" xmlns:a14="http://schemas.microsoft.com/office/drawing/2010/main">
                  <a14:imgLayer r:embed="rId5">
                    <a14:imgEffect>
                      <a14:saturation sat="33000"/>
                    </a14:imgEffect>
                  </a14:imgLayer>
                </a14:imgProps>
              </a:ext>
              <a:ext uri="{28A0092B-C50C-407E-A947-70E740481C1C}">
                <a14:useLocalDpi xmlns="" xmlns:a14="http://schemas.microsoft.com/office/drawing/2010/main" val="0"/>
              </a:ext>
            </a:extLst>
          </a:blip>
          <a:srcRect l="12518" r="12518"/>
          <a:stretch/>
        </p:blipFill>
        <p:spPr>
          <a:xfrm>
            <a:off x="2827473" y="2883114"/>
            <a:ext cx="2152172" cy="1614129"/>
          </a:xfrm>
          <a:prstGeom prst="rect">
            <a:avLst/>
          </a:prstGeom>
        </p:spPr>
      </p:pic>
      <p:pic>
        <p:nvPicPr>
          <p:cNvPr id="9" name="图片 8"/>
          <p:cNvPicPr>
            <a:picLocks noChangeAspect="1"/>
          </p:cNvPicPr>
          <p:nvPr/>
        </p:nvPicPr>
        <p:blipFill rotWithShape="1">
          <a:blip r:embed="rId2">
            <a:extLst>
              <a:ext uri="{BEBA8EAE-BF5A-486C-A8C5-ECC9F3942E4B}">
                <a14:imgProps xmlns="" xmlns:a14="http://schemas.microsoft.com/office/drawing/2010/main">
                  <a14:imgLayer r:embed="rId6">
                    <a14:imgEffect>
                      <a14:saturation sat="33000"/>
                    </a14:imgEffect>
                  </a14:imgLayer>
                </a14:imgProps>
              </a:ext>
              <a:ext uri="{28A0092B-C50C-407E-A947-70E740481C1C}">
                <a14:useLocalDpi xmlns="" xmlns:a14="http://schemas.microsoft.com/office/drawing/2010/main" val="0"/>
              </a:ext>
            </a:extLst>
          </a:blip>
          <a:srcRect l="21889" r="21889"/>
          <a:stretch/>
        </p:blipFill>
        <p:spPr>
          <a:xfrm>
            <a:off x="1075145" y="2883114"/>
            <a:ext cx="1614130" cy="1614129"/>
          </a:xfrm>
          <a:prstGeom prst="rect">
            <a:avLst/>
          </a:prstGeom>
        </p:spPr>
      </p:pic>
      <p:sp>
        <p:nvSpPr>
          <p:cNvPr id="10" name="文本占位符 3"/>
          <p:cNvSpPr txBox="1">
            <a:spLocks/>
          </p:cNvSpPr>
          <p:nvPr/>
        </p:nvSpPr>
        <p:spPr>
          <a:xfrm>
            <a:off x="5859485" y="1348128"/>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b="1" dirty="0" smtClean="0"/>
              <a:t>Distributed Data Store</a:t>
            </a:r>
          </a:p>
        </p:txBody>
      </p:sp>
      <p:sp>
        <p:nvSpPr>
          <p:cNvPr id="13" name="文本占位符 3"/>
          <p:cNvSpPr txBox="1">
            <a:spLocks/>
          </p:cNvSpPr>
          <p:nvPr/>
        </p:nvSpPr>
        <p:spPr>
          <a:xfrm>
            <a:off x="5859485" y="1938839"/>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b="1" dirty="0" smtClean="0"/>
              <a:t>Shard</a:t>
            </a:r>
          </a:p>
        </p:txBody>
      </p:sp>
      <p:sp>
        <p:nvSpPr>
          <p:cNvPr id="14" name="文本占位符 3"/>
          <p:cNvSpPr txBox="1">
            <a:spLocks/>
          </p:cNvSpPr>
          <p:nvPr/>
        </p:nvSpPr>
        <p:spPr>
          <a:xfrm>
            <a:off x="5859484" y="2529550"/>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b="1" dirty="0" smtClean="0"/>
              <a:t>Persistence &amp; Recovery</a:t>
            </a:r>
            <a:endParaRPr lang="en-US" altLang="zh-CN" b="1" dirty="0"/>
          </a:p>
        </p:txBody>
      </p:sp>
      <p:sp>
        <p:nvSpPr>
          <p:cNvPr id="11" name="文本占位符 3"/>
          <p:cNvSpPr txBox="1">
            <a:spLocks/>
          </p:cNvSpPr>
          <p:nvPr/>
        </p:nvSpPr>
        <p:spPr>
          <a:xfrm>
            <a:off x="5869009" y="3129786"/>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b="1" dirty="0" smtClean="0"/>
              <a:t>Replication </a:t>
            </a:r>
            <a:endParaRPr lang="en-US" altLang="zh-CN" b="1" dirty="0"/>
          </a:p>
        </p:txBody>
      </p:sp>
      <p:sp>
        <p:nvSpPr>
          <p:cNvPr id="12" name="文本占位符 3"/>
          <p:cNvSpPr txBox="1">
            <a:spLocks/>
          </p:cNvSpPr>
          <p:nvPr/>
        </p:nvSpPr>
        <p:spPr>
          <a:xfrm>
            <a:off x="5869009" y="3720497"/>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b="1" dirty="0" smtClean="0"/>
              <a:t>CAP </a:t>
            </a:r>
            <a:endParaRPr lang="en-US" altLang="zh-CN" b="1" dirty="0"/>
          </a:p>
        </p:txBody>
      </p:sp>
    </p:spTree>
    <p:extLst>
      <p:ext uri="{BB962C8B-B14F-4D97-AF65-F5344CB8AC3E}">
        <p14:creationId xmlns="" xmlns:p14="http://schemas.microsoft.com/office/powerpoint/2010/main" val="15815398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Distributed Data Store</a:t>
            </a:r>
          </a:p>
        </p:txBody>
      </p:sp>
      <p:sp>
        <p:nvSpPr>
          <p:cNvPr id="3" name="Rectangle 3"/>
          <p:cNvSpPr/>
          <p:nvPr/>
        </p:nvSpPr>
        <p:spPr>
          <a:xfrm>
            <a:off x="4021487" y="1400754"/>
            <a:ext cx="2567876" cy="125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Data Broker</a:t>
            </a:r>
            <a:endParaRPr lang="en-US" dirty="0">
              <a:solidFill>
                <a:schemeClr val="bg1"/>
              </a:solidFill>
            </a:endParaRPr>
          </a:p>
        </p:txBody>
      </p:sp>
      <p:sp>
        <p:nvSpPr>
          <p:cNvPr id="4" name="Rectangle 4"/>
          <p:cNvSpPr/>
          <p:nvPr/>
        </p:nvSpPr>
        <p:spPr>
          <a:xfrm>
            <a:off x="1735796" y="3741039"/>
            <a:ext cx="2567876" cy="125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Config</a:t>
            </a:r>
            <a:r>
              <a:rPr lang="en-US" dirty="0" smtClean="0">
                <a:solidFill>
                  <a:schemeClr val="bg1"/>
                </a:solidFill>
              </a:rPr>
              <a:t> </a:t>
            </a:r>
            <a:r>
              <a:rPr lang="en-US" dirty="0" err="1" smtClean="0">
                <a:solidFill>
                  <a:schemeClr val="bg1"/>
                </a:solidFill>
              </a:rPr>
              <a:t>DataStore</a:t>
            </a:r>
            <a:endParaRPr lang="en-US" dirty="0">
              <a:solidFill>
                <a:schemeClr val="bg1"/>
              </a:solidFill>
            </a:endParaRPr>
          </a:p>
        </p:txBody>
      </p:sp>
      <p:sp>
        <p:nvSpPr>
          <p:cNvPr id="5" name="Rectangle 5"/>
          <p:cNvSpPr/>
          <p:nvPr/>
        </p:nvSpPr>
        <p:spPr>
          <a:xfrm>
            <a:off x="6115457" y="3741039"/>
            <a:ext cx="2567876" cy="125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Operational </a:t>
            </a:r>
            <a:r>
              <a:rPr lang="en-US" dirty="0" err="1" smtClean="0">
                <a:solidFill>
                  <a:schemeClr val="bg1"/>
                </a:solidFill>
              </a:rPr>
              <a:t>DataStore</a:t>
            </a:r>
            <a:endParaRPr lang="en-US" dirty="0">
              <a:solidFill>
                <a:schemeClr val="bg1"/>
              </a:solidFill>
            </a:endParaRPr>
          </a:p>
        </p:txBody>
      </p:sp>
      <p:cxnSp>
        <p:nvCxnSpPr>
          <p:cNvPr id="6" name="Straight Arrow Connector 7"/>
          <p:cNvCxnSpPr>
            <a:stCxn id="3" idx="2"/>
            <a:endCxn id="4" idx="0"/>
          </p:cNvCxnSpPr>
          <p:nvPr/>
        </p:nvCxnSpPr>
        <p:spPr>
          <a:xfrm flipH="1">
            <a:off x="3019734" y="2652299"/>
            <a:ext cx="2285691" cy="10887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9"/>
          <p:cNvCxnSpPr>
            <a:stCxn id="3" idx="2"/>
            <a:endCxn id="5" idx="0"/>
          </p:cNvCxnSpPr>
          <p:nvPr/>
        </p:nvCxnSpPr>
        <p:spPr>
          <a:xfrm>
            <a:off x="5305425" y="2652299"/>
            <a:ext cx="2093970" cy="10887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Distributed Data Store</a:t>
            </a:r>
          </a:p>
        </p:txBody>
      </p:sp>
      <p:grpSp>
        <p:nvGrpSpPr>
          <p:cNvPr id="35" name="组合 34"/>
          <p:cNvGrpSpPr/>
          <p:nvPr/>
        </p:nvGrpSpPr>
        <p:grpSpPr>
          <a:xfrm>
            <a:off x="614754" y="1091853"/>
            <a:ext cx="10881921" cy="3043835"/>
            <a:chOff x="614754" y="1091853"/>
            <a:chExt cx="10881921" cy="4449386"/>
          </a:xfrm>
        </p:grpSpPr>
        <p:sp>
          <p:nvSpPr>
            <p:cNvPr id="7" name="文本占位符 3"/>
            <p:cNvSpPr txBox="1">
              <a:spLocks/>
            </p:cNvSpPr>
            <p:nvPr/>
          </p:nvSpPr>
          <p:spPr>
            <a:xfrm>
              <a:off x="1026268" y="2887133"/>
              <a:ext cx="8007666" cy="516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altLang="zh-CN" sz="1600" dirty="0"/>
            </a:p>
          </p:txBody>
        </p:sp>
        <p:sp>
          <p:nvSpPr>
            <p:cNvPr id="15" name="Rectangle 4"/>
            <p:cNvSpPr/>
            <p:nvPr/>
          </p:nvSpPr>
          <p:spPr>
            <a:xfrm>
              <a:off x="3145546" y="1111627"/>
              <a:ext cx="1682561" cy="10405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Distributed Data Store</a:t>
              </a:r>
              <a:endParaRPr lang="en-US" dirty="0"/>
            </a:p>
          </p:txBody>
        </p:sp>
        <p:sp>
          <p:nvSpPr>
            <p:cNvPr id="16" name="Rectangle 5"/>
            <p:cNvSpPr/>
            <p:nvPr/>
          </p:nvSpPr>
          <p:spPr>
            <a:xfrm>
              <a:off x="614754" y="1091853"/>
              <a:ext cx="1719641" cy="104408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Broker</a:t>
              </a:r>
              <a:endParaRPr lang="en-US" dirty="0"/>
            </a:p>
          </p:txBody>
        </p:sp>
        <p:sp>
          <p:nvSpPr>
            <p:cNvPr id="17" name="Rectangle 6"/>
            <p:cNvSpPr/>
            <p:nvPr/>
          </p:nvSpPr>
          <p:spPr>
            <a:xfrm>
              <a:off x="6391121" y="1097520"/>
              <a:ext cx="1682561" cy="10405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Inventory </a:t>
              </a:r>
            </a:p>
            <a:p>
              <a:pPr algn="ctr"/>
              <a:r>
                <a:rPr lang="en-US" dirty="0" smtClean="0"/>
                <a:t>Shard</a:t>
              </a:r>
              <a:endParaRPr lang="en-US" dirty="0"/>
            </a:p>
          </p:txBody>
        </p:sp>
        <p:sp>
          <p:nvSpPr>
            <p:cNvPr id="18" name="Rectangle 7"/>
            <p:cNvSpPr/>
            <p:nvPr/>
          </p:nvSpPr>
          <p:spPr>
            <a:xfrm>
              <a:off x="6391121" y="2885906"/>
              <a:ext cx="1682561" cy="10405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Topology</a:t>
              </a:r>
            </a:p>
            <a:p>
              <a:pPr algn="ctr"/>
              <a:r>
                <a:rPr lang="en-US" dirty="0" smtClean="0"/>
                <a:t>Shard</a:t>
              </a:r>
              <a:endParaRPr lang="en-US" dirty="0"/>
            </a:p>
          </p:txBody>
        </p:sp>
        <p:sp>
          <p:nvSpPr>
            <p:cNvPr id="19" name="Rectangle 8"/>
            <p:cNvSpPr/>
            <p:nvPr/>
          </p:nvSpPr>
          <p:spPr>
            <a:xfrm>
              <a:off x="6391121" y="4500654"/>
              <a:ext cx="1682561" cy="10405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Default</a:t>
              </a:r>
            </a:p>
            <a:p>
              <a:pPr algn="ctr"/>
              <a:r>
                <a:rPr lang="en-US" dirty="0" smtClean="0"/>
                <a:t>Shard</a:t>
              </a:r>
              <a:endParaRPr lang="en-US" dirty="0"/>
            </a:p>
          </p:txBody>
        </p:sp>
        <p:cxnSp>
          <p:nvCxnSpPr>
            <p:cNvPr id="20" name="Straight Arrow Connector 2"/>
            <p:cNvCxnSpPr>
              <a:stCxn id="16" idx="3"/>
              <a:endCxn id="15" idx="1"/>
            </p:cNvCxnSpPr>
            <p:nvPr/>
          </p:nvCxnSpPr>
          <p:spPr>
            <a:xfrm>
              <a:off x="2334395" y="1613897"/>
              <a:ext cx="811151" cy="18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10"/>
            <p:cNvCxnSpPr>
              <a:stCxn id="24" idx="3"/>
              <a:endCxn id="17" idx="1"/>
            </p:cNvCxnSpPr>
            <p:nvPr/>
          </p:nvCxnSpPr>
          <p:spPr>
            <a:xfrm flipV="1">
              <a:off x="4828107" y="1617813"/>
              <a:ext cx="1563014" cy="18074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13"/>
            <p:cNvCxnSpPr>
              <a:stCxn id="24" idx="3"/>
              <a:endCxn id="18" idx="1"/>
            </p:cNvCxnSpPr>
            <p:nvPr/>
          </p:nvCxnSpPr>
          <p:spPr>
            <a:xfrm flipV="1">
              <a:off x="4828107" y="3406199"/>
              <a:ext cx="1563014" cy="19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15"/>
            <p:cNvCxnSpPr>
              <a:stCxn id="24" idx="3"/>
              <a:endCxn id="19" idx="1"/>
            </p:cNvCxnSpPr>
            <p:nvPr/>
          </p:nvCxnSpPr>
          <p:spPr>
            <a:xfrm>
              <a:off x="4828107" y="3425249"/>
              <a:ext cx="1563014" cy="15956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Rectangle 16"/>
            <p:cNvSpPr/>
            <p:nvPr/>
          </p:nvSpPr>
          <p:spPr>
            <a:xfrm>
              <a:off x="3145546" y="2904956"/>
              <a:ext cx="1682561" cy="10405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Shard</a:t>
              </a:r>
            </a:p>
            <a:p>
              <a:pPr algn="ctr"/>
              <a:r>
                <a:rPr lang="en-US" dirty="0" smtClean="0"/>
                <a:t>Manager</a:t>
              </a:r>
              <a:endParaRPr lang="en-US" dirty="0"/>
            </a:p>
          </p:txBody>
        </p:sp>
        <p:cxnSp>
          <p:nvCxnSpPr>
            <p:cNvPr id="25" name="Straight Arrow Connector 30"/>
            <p:cNvCxnSpPr>
              <a:stCxn id="15" idx="2"/>
              <a:endCxn id="24" idx="0"/>
            </p:cNvCxnSpPr>
            <p:nvPr/>
          </p:nvCxnSpPr>
          <p:spPr>
            <a:xfrm>
              <a:off x="3986827" y="2152212"/>
              <a:ext cx="0" cy="752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6"/>
            <p:cNvSpPr/>
            <p:nvPr/>
          </p:nvSpPr>
          <p:spPr>
            <a:xfrm>
              <a:off x="9267671" y="1145145"/>
              <a:ext cx="2229004" cy="9122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InMemoryDataTree</a:t>
              </a:r>
              <a:endParaRPr lang="en-US" dirty="0"/>
            </a:p>
          </p:txBody>
        </p:sp>
        <p:sp>
          <p:nvSpPr>
            <p:cNvPr id="28" name="Rectangle 6"/>
            <p:cNvSpPr/>
            <p:nvPr/>
          </p:nvSpPr>
          <p:spPr>
            <a:xfrm>
              <a:off x="9267671" y="2943056"/>
              <a:ext cx="2229004" cy="9122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InMemoryDataTree</a:t>
              </a:r>
              <a:endParaRPr lang="en-US" dirty="0"/>
            </a:p>
          </p:txBody>
        </p:sp>
        <p:sp>
          <p:nvSpPr>
            <p:cNvPr id="29" name="Rectangle 6"/>
            <p:cNvSpPr/>
            <p:nvPr/>
          </p:nvSpPr>
          <p:spPr>
            <a:xfrm>
              <a:off x="9267671" y="4538754"/>
              <a:ext cx="2229004" cy="9122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InMemoryDataTree</a:t>
              </a:r>
              <a:endParaRPr lang="en-US" dirty="0"/>
            </a:p>
          </p:txBody>
        </p:sp>
        <p:cxnSp>
          <p:nvCxnSpPr>
            <p:cNvPr id="30" name="Straight Arrow Connector 30"/>
            <p:cNvCxnSpPr>
              <a:stCxn id="17" idx="3"/>
              <a:endCxn id="27" idx="1"/>
            </p:cNvCxnSpPr>
            <p:nvPr/>
          </p:nvCxnSpPr>
          <p:spPr>
            <a:xfrm flipV="1">
              <a:off x="8073682" y="1601273"/>
              <a:ext cx="1193989" cy="16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0"/>
            <p:cNvCxnSpPr>
              <a:stCxn id="18" idx="3"/>
              <a:endCxn id="28" idx="1"/>
            </p:cNvCxnSpPr>
            <p:nvPr/>
          </p:nvCxnSpPr>
          <p:spPr>
            <a:xfrm flipV="1">
              <a:off x="8073682" y="3399184"/>
              <a:ext cx="1193989" cy="70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0"/>
            <p:cNvCxnSpPr>
              <a:stCxn id="19" idx="3"/>
              <a:endCxn id="29" idx="1"/>
            </p:cNvCxnSpPr>
            <p:nvPr/>
          </p:nvCxnSpPr>
          <p:spPr>
            <a:xfrm flipV="1">
              <a:off x="8073682" y="4994882"/>
              <a:ext cx="1193989" cy="260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5"/>
            <p:cNvSpPr/>
            <p:nvPr/>
          </p:nvSpPr>
          <p:spPr>
            <a:xfrm>
              <a:off x="614754" y="2877140"/>
              <a:ext cx="1719641" cy="104408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ActorContext</a:t>
              </a:r>
              <a:endParaRPr lang="en-US" dirty="0"/>
            </a:p>
          </p:txBody>
        </p:sp>
        <p:cxnSp>
          <p:nvCxnSpPr>
            <p:cNvPr id="31" name="Straight Arrow Connector 2"/>
            <p:cNvCxnSpPr>
              <a:stCxn id="15" idx="2"/>
              <a:endCxn id="26" idx="0"/>
            </p:cNvCxnSpPr>
            <p:nvPr/>
          </p:nvCxnSpPr>
          <p:spPr>
            <a:xfrm flipH="1">
              <a:off x="1474575" y="2152212"/>
              <a:ext cx="2512252" cy="724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概述</a:t>
            </a:r>
            <a:endParaRPr lang="zh-CN" altLang="en-US" dirty="0"/>
          </a:p>
        </p:txBody>
      </p:sp>
      <p:pic>
        <p:nvPicPr>
          <p:cNvPr id="1026" name="Picture 2" descr="C:\Users\win7\Desktop\ODL-DataStore\ODL-Architecture.jpg"/>
          <p:cNvPicPr>
            <a:picLocks noChangeAspect="1" noChangeArrowheads="1"/>
          </p:cNvPicPr>
          <p:nvPr/>
        </p:nvPicPr>
        <p:blipFill>
          <a:blip r:embed="rId2"/>
          <a:srcRect/>
          <a:stretch>
            <a:fillRect/>
          </a:stretch>
        </p:blipFill>
        <p:spPr bwMode="auto">
          <a:xfrm>
            <a:off x="1288566" y="1257299"/>
            <a:ext cx="8960334" cy="4823507"/>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Distributed Data Store</a:t>
            </a:r>
          </a:p>
        </p:txBody>
      </p:sp>
      <p:sp>
        <p:nvSpPr>
          <p:cNvPr id="3" name="文本占位符 3"/>
          <p:cNvSpPr txBox="1">
            <a:spLocks/>
          </p:cNvSpPr>
          <p:nvPr/>
        </p:nvSpPr>
        <p:spPr>
          <a:xfrm>
            <a:off x="435160" y="1552575"/>
            <a:ext cx="11081946" cy="1208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err="1" smtClean="0"/>
              <a:t>ShardManager</a:t>
            </a:r>
            <a:r>
              <a:rPr lang="en-US" altLang="zh-CN" sz="1600" b="1" dirty="0" smtClean="0"/>
              <a:t> </a:t>
            </a:r>
            <a:r>
              <a:rPr lang="en-US" altLang="zh-CN" sz="1600" dirty="0" smtClean="0"/>
              <a:t>- </a:t>
            </a:r>
            <a:r>
              <a:rPr lang="en-US" altLang="zh-CN" sz="1600" dirty="0" err="1" smtClean="0"/>
              <a:t>ShardManager</a:t>
            </a:r>
            <a:r>
              <a:rPr lang="en-US" altLang="zh-CN" sz="1600" dirty="0" smtClean="0"/>
              <a:t> is an actor that creates the shard/shard replicas on system initialization based on configuration(</a:t>
            </a:r>
            <a:r>
              <a:rPr lang="en-US" altLang="zh-CN" sz="1600" dirty="0" err="1" smtClean="0"/>
              <a:t>modules.conf</a:t>
            </a:r>
            <a:r>
              <a:rPr lang="en-US" altLang="zh-CN" sz="1600" dirty="0" smtClean="0"/>
              <a:t>/module-</a:t>
            </a:r>
            <a:r>
              <a:rPr lang="en-US" altLang="zh-CN" sz="1600" dirty="0" err="1" smtClean="0"/>
              <a:t>shard.conf</a:t>
            </a:r>
            <a:r>
              <a:rPr lang="en-US" altLang="zh-CN" sz="1600" dirty="0" smtClean="0"/>
              <a:t>). It supports the ability to find a Shard and Monitor the Shard's health. It initiates the Shard "Primary" election scheme if any its created primary shards goes down. It also register to get cluster Node UP/DOWN events</a:t>
            </a:r>
            <a:endParaRPr lang="en-US" altLang="zh-CN" sz="1600" dirty="0"/>
          </a:p>
        </p:txBody>
      </p:sp>
      <p:sp>
        <p:nvSpPr>
          <p:cNvPr id="4" name="文本占位符 3"/>
          <p:cNvSpPr txBox="1">
            <a:spLocks/>
          </p:cNvSpPr>
          <p:nvPr/>
        </p:nvSpPr>
        <p:spPr>
          <a:xfrm>
            <a:off x="435160" y="2761192"/>
            <a:ext cx="11081946" cy="1208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err="1" smtClean="0"/>
              <a:t>ActorContext</a:t>
            </a:r>
            <a:r>
              <a:rPr lang="en-US" altLang="zh-CN" sz="1600" b="1" dirty="0" smtClean="0"/>
              <a:t> </a:t>
            </a:r>
            <a:r>
              <a:rPr lang="en-US" altLang="zh-CN" sz="1600" dirty="0" smtClean="0"/>
              <a:t>- The </a:t>
            </a:r>
            <a:r>
              <a:rPr lang="en-US" altLang="zh-CN" sz="1600" dirty="0" err="1" smtClean="0"/>
              <a:t>ActorContext</a:t>
            </a:r>
            <a:r>
              <a:rPr lang="en-US" altLang="zh-CN" sz="1600" dirty="0" smtClean="0"/>
              <a:t> class contains utility methods which could be used by to work with actors a little more easily. An </a:t>
            </a:r>
            <a:r>
              <a:rPr lang="en-US" altLang="zh-CN" sz="1600" dirty="0" err="1" smtClean="0"/>
              <a:t>ActorContext</a:t>
            </a:r>
            <a:r>
              <a:rPr lang="en-US" altLang="zh-CN" sz="1600" dirty="0" smtClean="0"/>
              <a:t> can be freely passed around to local object instances but should not be passed to actors especially remote actors</a:t>
            </a:r>
            <a:endParaRPr lang="en-US" altLang="zh-CN" sz="16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Shard</a:t>
            </a:r>
            <a:endParaRPr lang="zh-CN" altLang="en-US" dirty="0"/>
          </a:p>
        </p:txBody>
      </p:sp>
      <p:grpSp>
        <p:nvGrpSpPr>
          <p:cNvPr id="23" name="组合 22"/>
          <p:cNvGrpSpPr/>
          <p:nvPr/>
        </p:nvGrpSpPr>
        <p:grpSpPr>
          <a:xfrm>
            <a:off x="1009860" y="1695692"/>
            <a:ext cx="3352590" cy="2119955"/>
            <a:chOff x="1352760" y="1832920"/>
            <a:chExt cx="4690480" cy="2458253"/>
          </a:xfrm>
        </p:grpSpPr>
        <p:sp>
          <p:nvSpPr>
            <p:cNvPr id="6" name="Rectangle 5"/>
            <p:cNvSpPr/>
            <p:nvPr/>
          </p:nvSpPr>
          <p:spPr>
            <a:xfrm>
              <a:off x="1352760" y="3557267"/>
              <a:ext cx="4690480" cy="7339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Akka</a:t>
              </a:r>
              <a:r>
                <a:rPr lang="en-US" sz="2400" dirty="0" smtClean="0"/>
                <a:t> System</a:t>
              </a:r>
              <a:endParaRPr lang="en-US" sz="2400" dirty="0"/>
            </a:p>
          </p:txBody>
        </p:sp>
        <p:sp>
          <p:nvSpPr>
            <p:cNvPr id="7" name="Rectangle 6"/>
            <p:cNvSpPr/>
            <p:nvPr/>
          </p:nvSpPr>
          <p:spPr>
            <a:xfrm>
              <a:off x="1352760" y="2982484"/>
              <a:ext cx="4690479" cy="574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RaftActor</a:t>
              </a:r>
              <a:endParaRPr lang="en-US" sz="2400" dirty="0"/>
            </a:p>
          </p:txBody>
        </p:sp>
        <p:sp>
          <p:nvSpPr>
            <p:cNvPr id="8" name="Rectangle 7"/>
            <p:cNvSpPr/>
            <p:nvPr/>
          </p:nvSpPr>
          <p:spPr>
            <a:xfrm>
              <a:off x="1352760" y="2407702"/>
              <a:ext cx="4690479" cy="574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Shard</a:t>
              </a:r>
              <a:endParaRPr lang="en-US" sz="2400" dirty="0"/>
            </a:p>
          </p:txBody>
        </p:sp>
        <p:sp>
          <p:nvSpPr>
            <p:cNvPr id="20" name="Rectangle 7"/>
            <p:cNvSpPr/>
            <p:nvPr/>
          </p:nvSpPr>
          <p:spPr>
            <a:xfrm>
              <a:off x="1352761" y="1832920"/>
              <a:ext cx="4690479" cy="574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InMemoryDataTree</a:t>
              </a:r>
              <a:endParaRPr lang="en-US" sz="2400" dirty="0"/>
            </a:p>
          </p:txBody>
        </p:sp>
      </p:grpSp>
      <p:grpSp>
        <p:nvGrpSpPr>
          <p:cNvPr id="24" name="组合 23"/>
          <p:cNvGrpSpPr/>
          <p:nvPr/>
        </p:nvGrpSpPr>
        <p:grpSpPr>
          <a:xfrm>
            <a:off x="6639135" y="1764306"/>
            <a:ext cx="3352590" cy="2119955"/>
            <a:chOff x="1352760" y="1832920"/>
            <a:chExt cx="4690480" cy="2458253"/>
          </a:xfrm>
        </p:grpSpPr>
        <p:sp>
          <p:nvSpPr>
            <p:cNvPr id="25" name="Rectangle 5"/>
            <p:cNvSpPr/>
            <p:nvPr/>
          </p:nvSpPr>
          <p:spPr>
            <a:xfrm>
              <a:off x="1352760" y="3557267"/>
              <a:ext cx="4690480" cy="7339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Akka</a:t>
              </a:r>
              <a:r>
                <a:rPr lang="en-US" sz="2400" dirty="0" smtClean="0"/>
                <a:t> System</a:t>
              </a:r>
              <a:endParaRPr lang="en-US" sz="2400" dirty="0"/>
            </a:p>
          </p:txBody>
        </p:sp>
        <p:sp>
          <p:nvSpPr>
            <p:cNvPr id="26" name="Rectangle 6"/>
            <p:cNvSpPr/>
            <p:nvPr/>
          </p:nvSpPr>
          <p:spPr>
            <a:xfrm>
              <a:off x="1352760" y="2982484"/>
              <a:ext cx="4690479" cy="574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RaftActor</a:t>
              </a:r>
              <a:endParaRPr lang="en-US" sz="2400" dirty="0"/>
            </a:p>
          </p:txBody>
        </p:sp>
        <p:sp>
          <p:nvSpPr>
            <p:cNvPr id="27" name="Rectangle 7"/>
            <p:cNvSpPr/>
            <p:nvPr/>
          </p:nvSpPr>
          <p:spPr>
            <a:xfrm>
              <a:off x="1352760" y="2407702"/>
              <a:ext cx="4690479" cy="574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Shard</a:t>
              </a:r>
              <a:endParaRPr lang="en-US" sz="2400" dirty="0"/>
            </a:p>
          </p:txBody>
        </p:sp>
        <p:sp>
          <p:nvSpPr>
            <p:cNvPr id="28" name="Rectangle 7"/>
            <p:cNvSpPr/>
            <p:nvPr/>
          </p:nvSpPr>
          <p:spPr>
            <a:xfrm>
              <a:off x="1352761" y="1832920"/>
              <a:ext cx="4690479" cy="574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InMemoryDataTree</a:t>
              </a:r>
              <a:endParaRPr lang="en-US" sz="2400" dirty="0"/>
            </a:p>
          </p:txBody>
        </p:sp>
      </p:grpSp>
      <p:sp>
        <p:nvSpPr>
          <p:cNvPr id="29" name="文本占位符 3"/>
          <p:cNvSpPr txBox="1">
            <a:spLocks/>
          </p:cNvSpPr>
          <p:nvPr/>
        </p:nvSpPr>
        <p:spPr>
          <a:xfrm>
            <a:off x="1668676" y="4324350"/>
            <a:ext cx="1293599" cy="419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1600" b="1" dirty="0" smtClean="0"/>
              <a:t>Member-1</a:t>
            </a:r>
          </a:p>
        </p:txBody>
      </p:sp>
      <p:sp>
        <p:nvSpPr>
          <p:cNvPr id="30" name="文本占位符 3"/>
          <p:cNvSpPr txBox="1">
            <a:spLocks/>
          </p:cNvSpPr>
          <p:nvPr/>
        </p:nvSpPr>
        <p:spPr>
          <a:xfrm>
            <a:off x="7707526" y="4324350"/>
            <a:ext cx="1293599" cy="419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1600" b="1" dirty="0" smtClean="0"/>
              <a:t>Member-2</a:t>
            </a:r>
          </a:p>
        </p:txBody>
      </p:sp>
      <p:cxnSp>
        <p:nvCxnSpPr>
          <p:cNvPr id="36" name="肘形连接符 35"/>
          <p:cNvCxnSpPr>
            <a:stCxn id="6" idx="2"/>
            <a:endCxn id="25" idx="2"/>
          </p:cNvCxnSpPr>
          <p:nvPr/>
        </p:nvCxnSpPr>
        <p:spPr>
          <a:xfrm rot="16200000" flipH="1">
            <a:off x="5466485" y="1035316"/>
            <a:ext cx="68614" cy="5629275"/>
          </a:xfrm>
          <a:prstGeom prst="bentConnector3">
            <a:avLst>
              <a:gd name="adj1" fmla="val 433168"/>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Shard</a:t>
            </a:r>
            <a:endParaRPr lang="zh-CN" altLang="en-US" dirty="0"/>
          </a:p>
        </p:txBody>
      </p:sp>
      <p:sp>
        <p:nvSpPr>
          <p:cNvPr id="5" name="文本占位符 3"/>
          <p:cNvSpPr txBox="1">
            <a:spLocks/>
          </p:cNvSpPr>
          <p:nvPr/>
        </p:nvSpPr>
        <p:spPr>
          <a:xfrm>
            <a:off x="630450" y="1343025"/>
            <a:ext cx="8665949" cy="619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Shard</a:t>
            </a:r>
            <a:r>
              <a:rPr lang="en-US" altLang="zh-CN" sz="1600" dirty="0" smtClean="0"/>
              <a:t> - A Shard would be a processor which contains some of the data in the system. A Shard being an actor, communication with it would be by means of messages.</a:t>
            </a:r>
            <a:endParaRPr lang="en-US" altLang="zh-CN" sz="1600" dirty="0"/>
          </a:p>
        </p:txBody>
      </p:sp>
      <p:sp>
        <p:nvSpPr>
          <p:cNvPr id="6" name="文本占位符 3"/>
          <p:cNvSpPr txBox="1">
            <a:spLocks/>
          </p:cNvSpPr>
          <p:nvPr/>
        </p:nvSpPr>
        <p:spPr>
          <a:xfrm>
            <a:off x="1182901" y="2124075"/>
            <a:ext cx="9513674" cy="7905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Persistence - </a:t>
            </a:r>
            <a:r>
              <a:rPr lang="en-US" altLang="zh-CN" sz="1600" dirty="0" smtClean="0"/>
              <a:t>Since the Shard is a Processor, in accordance with </a:t>
            </a:r>
            <a:r>
              <a:rPr lang="en-US" altLang="zh-CN" sz="1600" dirty="0" err="1" smtClean="0"/>
              <a:t>akka</a:t>
            </a:r>
            <a:r>
              <a:rPr lang="en-US" altLang="zh-CN" sz="1600" dirty="0" smtClean="0"/>
              <a:t>-persistence, it is a special actor which when passed a Persistent message will log it to a journal. This journal along with snapshots would be used as a method to recover the state of the </a:t>
            </a:r>
            <a:r>
              <a:rPr lang="en-US" altLang="zh-CN" sz="1600" dirty="0" err="1" smtClean="0"/>
              <a:t>DataStore</a:t>
            </a:r>
            <a:endParaRPr lang="en-US" altLang="zh-CN" sz="1600" b="1" dirty="0"/>
          </a:p>
        </p:txBody>
      </p:sp>
      <p:sp>
        <p:nvSpPr>
          <p:cNvPr id="7" name="文本占位符 3"/>
          <p:cNvSpPr txBox="1">
            <a:spLocks/>
          </p:cNvSpPr>
          <p:nvPr/>
        </p:nvSpPr>
        <p:spPr>
          <a:xfrm>
            <a:off x="1182901" y="2914651"/>
            <a:ext cx="2674725" cy="419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Module Based Shards  </a:t>
            </a:r>
          </a:p>
        </p:txBody>
      </p:sp>
      <p:sp>
        <p:nvSpPr>
          <p:cNvPr id="8" name="文本占位符 3"/>
          <p:cNvSpPr txBox="1">
            <a:spLocks/>
          </p:cNvSpPr>
          <p:nvPr/>
        </p:nvSpPr>
        <p:spPr>
          <a:xfrm>
            <a:off x="630451" y="3543300"/>
            <a:ext cx="9847049" cy="781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err="1" smtClean="0"/>
              <a:t>RaftActor</a:t>
            </a:r>
            <a:r>
              <a:rPr lang="en-US" altLang="zh-CN" sz="1600" b="1" dirty="0" smtClean="0"/>
              <a:t> </a:t>
            </a:r>
            <a:r>
              <a:rPr lang="en-US" altLang="zh-CN" sz="1600" dirty="0" smtClean="0"/>
              <a:t> - </a:t>
            </a:r>
            <a:r>
              <a:rPr lang="en-US" altLang="zh-CN" sz="1600" dirty="0" err="1" smtClean="0"/>
              <a:t>RaftActor</a:t>
            </a:r>
            <a:r>
              <a:rPr lang="en-US" altLang="zh-CN" sz="1600" dirty="0" smtClean="0"/>
              <a:t> encapsulates a state machine that needs to be kept synchronized in a cluster. It       implements the RAFT algorithm, </a:t>
            </a:r>
            <a:r>
              <a:rPr lang="en-US" altLang="zh-CN" sz="1600" dirty="0" err="1" smtClean="0"/>
              <a:t>RaftActor</a:t>
            </a:r>
            <a:r>
              <a:rPr lang="en-US" altLang="zh-CN" sz="1600" dirty="0" smtClean="0"/>
              <a:t> has 3 states and each state has a certain behavior associated with it. A Raft actor can behave as</a:t>
            </a:r>
            <a:endParaRPr lang="en-US" altLang="zh-CN" sz="1600" dirty="0"/>
          </a:p>
        </p:txBody>
      </p:sp>
      <p:sp>
        <p:nvSpPr>
          <p:cNvPr id="9" name="文本占位符 3"/>
          <p:cNvSpPr txBox="1">
            <a:spLocks/>
          </p:cNvSpPr>
          <p:nvPr/>
        </p:nvSpPr>
        <p:spPr>
          <a:xfrm>
            <a:off x="1182901" y="4324350"/>
            <a:ext cx="1293599" cy="419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A Leader</a:t>
            </a:r>
          </a:p>
        </p:txBody>
      </p:sp>
      <p:sp>
        <p:nvSpPr>
          <p:cNvPr id="10" name="文本占位符 3"/>
          <p:cNvSpPr txBox="1">
            <a:spLocks/>
          </p:cNvSpPr>
          <p:nvPr/>
        </p:nvSpPr>
        <p:spPr>
          <a:xfrm>
            <a:off x="1182901" y="4743450"/>
            <a:ext cx="1531724" cy="419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A Follower</a:t>
            </a:r>
          </a:p>
        </p:txBody>
      </p:sp>
      <p:sp>
        <p:nvSpPr>
          <p:cNvPr id="11" name="文本占位符 3"/>
          <p:cNvSpPr txBox="1">
            <a:spLocks/>
          </p:cNvSpPr>
          <p:nvPr/>
        </p:nvSpPr>
        <p:spPr>
          <a:xfrm>
            <a:off x="1182901" y="5162550"/>
            <a:ext cx="1655549" cy="419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smtClean="0"/>
              <a:t>A Candidate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Shard</a:t>
            </a:r>
            <a:endParaRPr lang="zh-CN" altLang="en-US" dirty="0"/>
          </a:p>
        </p:txBody>
      </p:sp>
      <p:sp>
        <p:nvSpPr>
          <p:cNvPr id="5" name="文本占位符 3"/>
          <p:cNvSpPr txBox="1">
            <a:spLocks/>
          </p:cNvSpPr>
          <p:nvPr/>
        </p:nvSpPr>
        <p:spPr>
          <a:xfrm>
            <a:off x="630450" y="1343025"/>
            <a:ext cx="8665949" cy="619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err="1" smtClean="0"/>
              <a:t>Akka</a:t>
            </a:r>
            <a:r>
              <a:rPr lang="en-US" altLang="zh-CN" sz="1600" b="1" dirty="0" smtClean="0"/>
              <a:t> System</a:t>
            </a:r>
            <a:r>
              <a:rPr lang="en-US" altLang="zh-CN" sz="1600" dirty="0" smtClean="0"/>
              <a:t> - We are going to rely heavily on </a:t>
            </a:r>
            <a:r>
              <a:rPr lang="en-US" altLang="zh-CN" sz="1600" dirty="0" err="1" smtClean="0"/>
              <a:t>Akka</a:t>
            </a:r>
            <a:r>
              <a:rPr lang="en-US" altLang="zh-CN" sz="1600" dirty="0" smtClean="0"/>
              <a:t> to provide us the building blocks for our clustering solution. The main components of </a:t>
            </a:r>
            <a:r>
              <a:rPr lang="en-US" altLang="zh-CN" sz="1600" dirty="0" err="1" smtClean="0"/>
              <a:t>Akka</a:t>
            </a:r>
            <a:r>
              <a:rPr lang="en-US" altLang="zh-CN" sz="1600" dirty="0" smtClean="0"/>
              <a:t> that we will use are:.</a:t>
            </a:r>
            <a:endParaRPr lang="en-US" altLang="zh-CN" sz="1600" dirty="0"/>
          </a:p>
        </p:txBody>
      </p:sp>
      <p:sp>
        <p:nvSpPr>
          <p:cNvPr id="9" name="文本占位符 3"/>
          <p:cNvSpPr txBox="1">
            <a:spLocks/>
          </p:cNvSpPr>
          <p:nvPr/>
        </p:nvSpPr>
        <p:spPr>
          <a:xfrm>
            <a:off x="1182901" y="1962150"/>
            <a:ext cx="7903949" cy="552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err="1" smtClean="0"/>
              <a:t>Akka</a:t>
            </a:r>
            <a:r>
              <a:rPr lang="en-US" altLang="zh-CN" sz="1600" b="1" dirty="0" smtClean="0"/>
              <a:t> </a:t>
            </a:r>
            <a:r>
              <a:rPr lang="en-US" altLang="zh-CN" sz="1600" b="1" dirty="0" err="1" smtClean="0"/>
              <a:t>Remoting</a:t>
            </a:r>
            <a:r>
              <a:rPr lang="en-US" altLang="zh-CN" sz="1600" b="1" dirty="0" smtClean="0"/>
              <a:t> </a:t>
            </a:r>
            <a:r>
              <a:rPr lang="en-US" altLang="zh-CN" sz="1600" dirty="0" smtClean="0"/>
              <a:t>- </a:t>
            </a:r>
            <a:r>
              <a:rPr lang="en-US" altLang="zh-CN" sz="1600" dirty="0" err="1" smtClean="0"/>
              <a:t>Akka</a:t>
            </a:r>
            <a:r>
              <a:rPr lang="en-US" altLang="zh-CN" sz="1600" dirty="0" smtClean="0"/>
              <a:t> </a:t>
            </a:r>
            <a:r>
              <a:rPr lang="en-US" altLang="zh-CN" sz="1600" dirty="0" err="1" smtClean="0"/>
              <a:t>Remoting</a:t>
            </a:r>
            <a:r>
              <a:rPr lang="en-US" altLang="zh-CN" sz="1600" dirty="0" smtClean="0"/>
              <a:t> is a communication module for connecting actor systems in a peer-to-peer fashion, and it is the foundation for </a:t>
            </a:r>
            <a:r>
              <a:rPr lang="en-US" altLang="zh-CN" sz="1600" dirty="0" err="1" smtClean="0"/>
              <a:t>Akka</a:t>
            </a:r>
            <a:r>
              <a:rPr lang="en-US" altLang="zh-CN" sz="1600" dirty="0" smtClean="0"/>
              <a:t> Clustering.</a:t>
            </a:r>
            <a:endParaRPr lang="en-US" altLang="zh-CN" sz="1600" dirty="0"/>
          </a:p>
        </p:txBody>
      </p:sp>
      <p:sp>
        <p:nvSpPr>
          <p:cNvPr id="10" name="文本占位符 3"/>
          <p:cNvSpPr txBox="1">
            <a:spLocks/>
          </p:cNvSpPr>
          <p:nvPr/>
        </p:nvSpPr>
        <p:spPr>
          <a:xfrm>
            <a:off x="1182900" y="2714624"/>
            <a:ext cx="8113499" cy="733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err="1" smtClean="0"/>
              <a:t>Akka</a:t>
            </a:r>
            <a:r>
              <a:rPr lang="en-US" altLang="zh-CN" sz="1600" b="1" dirty="0" smtClean="0"/>
              <a:t> Clustering </a:t>
            </a:r>
            <a:r>
              <a:rPr lang="en-US" altLang="zh-CN" sz="1600" dirty="0" smtClean="0"/>
              <a:t>- </a:t>
            </a:r>
            <a:r>
              <a:rPr lang="en-US" altLang="zh-CN" sz="1600" dirty="0" err="1" smtClean="0"/>
              <a:t>Akka</a:t>
            </a:r>
            <a:r>
              <a:rPr lang="en-US" altLang="zh-CN" sz="1600" dirty="0" smtClean="0"/>
              <a:t> Cluster provides a fault-tolerant decentralized peer-to-peer based cluster membership service with no single point of failure or single point of bottleneck. It does this using gossip protocols and an automatic failure detector</a:t>
            </a:r>
            <a:endParaRPr lang="en-US" altLang="zh-CN" sz="1600" dirty="0"/>
          </a:p>
        </p:txBody>
      </p:sp>
      <p:sp>
        <p:nvSpPr>
          <p:cNvPr id="11" name="文本占位符 3"/>
          <p:cNvSpPr txBox="1">
            <a:spLocks/>
          </p:cNvSpPr>
          <p:nvPr/>
        </p:nvSpPr>
        <p:spPr>
          <a:xfrm>
            <a:off x="1182901" y="3600450"/>
            <a:ext cx="8113498" cy="933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err="1" smtClean="0"/>
              <a:t>Akka</a:t>
            </a:r>
            <a:r>
              <a:rPr lang="en-US" altLang="zh-CN" sz="1600" b="1" dirty="0" smtClean="0"/>
              <a:t> Persistence </a:t>
            </a:r>
            <a:r>
              <a:rPr lang="en-US" altLang="zh-CN" sz="1600" dirty="0" smtClean="0"/>
              <a:t>- </a:t>
            </a:r>
            <a:r>
              <a:rPr lang="en-US" altLang="zh-CN" sz="1600" dirty="0" err="1" smtClean="0"/>
              <a:t>Akka</a:t>
            </a:r>
            <a:r>
              <a:rPr lang="en-US" altLang="zh-CN" sz="1600" dirty="0" smtClean="0"/>
              <a:t> persistence enables </a:t>
            </a:r>
            <a:r>
              <a:rPr lang="en-US" altLang="zh-CN" sz="1600" dirty="0" err="1" smtClean="0"/>
              <a:t>stateful</a:t>
            </a:r>
            <a:r>
              <a:rPr lang="en-US" altLang="zh-CN" sz="1600" dirty="0" smtClean="0"/>
              <a:t> actors to persist their internal state so that it can be recovered when an actor is started, restarted after a JVM crash or by a supervisor, or migrated in a cluster</a:t>
            </a:r>
            <a:endParaRPr lang="en-US" altLang="zh-CN" sz="16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Persistence</a:t>
            </a:r>
          </a:p>
        </p:txBody>
      </p:sp>
      <p:sp>
        <p:nvSpPr>
          <p:cNvPr id="12" name="文本占位符 3"/>
          <p:cNvSpPr txBox="1">
            <a:spLocks/>
          </p:cNvSpPr>
          <p:nvPr/>
        </p:nvSpPr>
        <p:spPr>
          <a:xfrm>
            <a:off x="630450" y="1033462"/>
            <a:ext cx="8665949" cy="619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smtClean="0"/>
              <a:t>Everything that gets into a shard is stored in-memory and on the disk</a:t>
            </a:r>
            <a:endParaRPr lang="en-US" altLang="zh-CN" sz="1600" dirty="0"/>
          </a:p>
        </p:txBody>
      </p:sp>
      <p:sp>
        <p:nvSpPr>
          <p:cNvPr id="14" name="文本占位符 3"/>
          <p:cNvSpPr txBox="1">
            <a:spLocks/>
          </p:cNvSpPr>
          <p:nvPr/>
        </p:nvSpPr>
        <p:spPr>
          <a:xfrm>
            <a:off x="630450" y="1562101"/>
            <a:ext cx="8665949" cy="4762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smtClean="0"/>
              <a:t>Restarting the controller will reconstitute the state of the shards from the persisted data</a:t>
            </a:r>
            <a:endParaRPr lang="en-US" altLang="zh-CN" sz="1600" dirty="0"/>
          </a:p>
        </p:txBody>
      </p:sp>
      <p:sp>
        <p:nvSpPr>
          <p:cNvPr id="15" name="Rectangle 3"/>
          <p:cNvSpPr/>
          <p:nvPr/>
        </p:nvSpPr>
        <p:spPr>
          <a:xfrm>
            <a:off x="2878487" y="2343730"/>
            <a:ext cx="1998313" cy="10185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Shard</a:t>
            </a:r>
            <a:endParaRPr lang="en-US" dirty="0">
              <a:solidFill>
                <a:schemeClr val="bg1"/>
              </a:solidFill>
            </a:endParaRPr>
          </a:p>
        </p:txBody>
      </p:sp>
      <p:cxnSp>
        <p:nvCxnSpPr>
          <p:cNvPr id="17" name="直接箭头连接符 16"/>
          <p:cNvCxnSpPr>
            <a:endCxn id="15" idx="1"/>
          </p:cNvCxnSpPr>
          <p:nvPr/>
        </p:nvCxnSpPr>
        <p:spPr>
          <a:xfrm>
            <a:off x="630450" y="2853028"/>
            <a:ext cx="22480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71549" y="2177529"/>
            <a:ext cx="1495425" cy="572464"/>
          </a:xfrm>
          <a:prstGeom prst="rect">
            <a:avLst/>
          </a:prstGeom>
        </p:spPr>
        <p:txBody>
          <a:bodyPr wrap="square" rtlCol="0">
            <a:spAutoFit/>
          </a:bodyPr>
          <a:lstStyle/>
          <a:p>
            <a:pPr marL="0" indent="0">
              <a:lnSpc>
                <a:spcPct val="130000"/>
              </a:lnSpc>
              <a:buNone/>
            </a:pPr>
            <a:r>
              <a:rPr lang="en-US" altLang="zh-CN" sz="1200" dirty="0" err="1" smtClean="0">
                <a:solidFill>
                  <a:schemeClr val="bg1">
                    <a:lumMod val="50000"/>
                  </a:schemeClr>
                </a:solidFill>
              </a:rPr>
              <a:t>Tx.put</a:t>
            </a:r>
            <a:r>
              <a:rPr lang="en-US" altLang="zh-CN" sz="1200" dirty="0" smtClean="0">
                <a:solidFill>
                  <a:schemeClr val="bg1">
                    <a:lumMod val="50000"/>
                  </a:schemeClr>
                </a:solidFill>
              </a:rPr>
              <a:t>(path, data)</a:t>
            </a:r>
          </a:p>
          <a:p>
            <a:pPr marL="0" indent="0">
              <a:lnSpc>
                <a:spcPct val="130000"/>
              </a:lnSpc>
              <a:buNone/>
            </a:pPr>
            <a:r>
              <a:rPr lang="en-US" altLang="zh-CN" sz="1200" dirty="0" err="1" smtClean="0">
                <a:solidFill>
                  <a:schemeClr val="bg1">
                    <a:lumMod val="50000"/>
                  </a:schemeClr>
                </a:solidFill>
              </a:rPr>
              <a:t>Tx.submmit</a:t>
            </a:r>
            <a:r>
              <a:rPr lang="en-US" altLang="zh-CN" sz="1200" dirty="0" smtClean="0">
                <a:solidFill>
                  <a:schemeClr val="bg1">
                    <a:lumMod val="50000"/>
                  </a:schemeClr>
                </a:solidFill>
              </a:rPr>
              <a:t>()</a:t>
            </a:r>
            <a:endParaRPr lang="zh-CN" altLang="en-US" sz="1200" dirty="0" smtClean="0">
              <a:solidFill>
                <a:schemeClr val="bg1">
                  <a:lumMod val="50000"/>
                </a:schemeClr>
              </a:solidFill>
            </a:endParaRPr>
          </a:p>
        </p:txBody>
      </p:sp>
      <p:sp>
        <p:nvSpPr>
          <p:cNvPr id="22" name="Rectangle 3"/>
          <p:cNvSpPr/>
          <p:nvPr/>
        </p:nvSpPr>
        <p:spPr>
          <a:xfrm>
            <a:off x="6555137" y="2343730"/>
            <a:ext cx="1998313" cy="10185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Persist Actor</a:t>
            </a:r>
            <a:endParaRPr lang="en-US" dirty="0">
              <a:solidFill>
                <a:schemeClr val="bg1"/>
              </a:solidFill>
            </a:endParaRPr>
          </a:p>
        </p:txBody>
      </p:sp>
      <p:cxnSp>
        <p:nvCxnSpPr>
          <p:cNvPr id="23" name="直接箭头连接符 22"/>
          <p:cNvCxnSpPr>
            <a:stCxn id="15" idx="3"/>
          </p:cNvCxnSpPr>
          <p:nvPr/>
        </p:nvCxnSpPr>
        <p:spPr>
          <a:xfrm>
            <a:off x="4876800" y="2853028"/>
            <a:ext cx="16783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流程图: 磁盘 26"/>
          <p:cNvSpPr/>
          <p:nvPr/>
        </p:nvSpPr>
        <p:spPr>
          <a:xfrm>
            <a:off x="6858969" y="4410075"/>
            <a:ext cx="1390650" cy="1200150"/>
          </a:xfrm>
          <a:prstGeom prst="flowChartMagneticDisk">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Disk</a:t>
            </a:r>
            <a:endParaRPr kumimoji="1" lang="zh-CN" altLang="en-US" dirty="0"/>
          </a:p>
        </p:txBody>
      </p:sp>
      <p:cxnSp>
        <p:nvCxnSpPr>
          <p:cNvPr id="28" name="直接箭头连接符 27"/>
          <p:cNvCxnSpPr>
            <a:stCxn id="22" idx="2"/>
            <a:endCxn id="27" idx="1"/>
          </p:cNvCxnSpPr>
          <p:nvPr/>
        </p:nvCxnSpPr>
        <p:spPr>
          <a:xfrm>
            <a:off x="7554294" y="3362326"/>
            <a:ext cx="0" cy="10477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983887" y="3590925"/>
            <a:ext cx="1941163" cy="332399"/>
          </a:xfrm>
          <a:prstGeom prst="rect">
            <a:avLst/>
          </a:prstGeom>
        </p:spPr>
        <p:txBody>
          <a:bodyPr wrap="square" rtlCol="0">
            <a:spAutoFit/>
          </a:bodyPr>
          <a:lstStyle/>
          <a:p>
            <a:pPr>
              <a:lnSpc>
                <a:spcPct val="130000"/>
              </a:lnSpc>
            </a:pPr>
            <a:r>
              <a:rPr lang="en-US" altLang="zh-CN" sz="1200" dirty="0" smtClean="0">
                <a:solidFill>
                  <a:schemeClr val="bg1">
                    <a:lumMod val="50000"/>
                  </a:schemeClr>
                </a:solidFill>
              </a:rPr>
              <a:t>1. </a:t>
            </a:r>
            <a:r>
              <a:rPr lang="en-US" altLang="zh-CN" sz="1200" dirty="0" err="1" smtClean="0">
                <a:solidFill>
                  <a:schemeClr val="bg1">
                    <a:lumMod val="50000"/>
                  </a:schemeClr>
                </a:solidFill>
              </a:rPr>
              <a:t>ReplicatedLogEntry</a:t>
            </a:r>
            <a:endParaRPr lang="zh-CN" altLang="en-US" sz="1200" dirty="0" smtClean="0">
              <a:solidFill>
                <a:schemeClr val="bg1">
                  <a:lumMod val="50000"/>
                </a:schemeClr>
              </a:solidFill>
            </a:endParaRPr>
          </a:p>
        </p:txBody>
      </p:sp>
      <p:sp>
        <p:nvSpPr>
          <p:cNvPr id="34" name="TextBox 33"/>
          <p:cNvSpPr txBox="1"/>
          <p:nvPr/>
        </p:nvSpPr>
        <p:spPr>
          <a:xfrm>
            <a:off x="5715968" y="3590925"/>
            <a:ext cx="1678337" cy="307200"/>
          </a:xfrm>
          <a:prstGeom prst="rect">
            <a:avLst/>
          </a:prstGeom>
        </p:spPr>
        <p:txBody>
          <a:bodyPr wrap="square" rtlCol="0">
            <a:spAutoFit/>
          </a:bodyPr>
          <a:lstStyle/>
          <a:p>
            <a:pPr>
              <a:lnSpc>
                <a:spcPct val="130000"/>
              </a:lnSpc>
            </a:pPr>
            <a:r>
              <a:rPr lang="en-US" altLang="zh-CN" sz="1200" dirty="0" smtClean="0">
                <a:solidFill>
                  <a:schemeClr val="bg1">
                    <a:lumMod val="50000"/>
                  </a:schemeClr>
                </a:solidFill>
              </a:rPr>
              <a:t>2. </a:t>
            </a:r>
            <a:r>
              <a:rPr lang="en-US" altLang="zh-CN" sz="1200" dirty="0" err="1" smtClean="0">
                <a:solidFill>
                  <a:schemeClr val="bg1">
                    <a:lumMod val="50000"/>
                  </a:schemeClr>
                </a:solidFill>
              </a:rPr>
              <a:t>ApplyJournalEntries</a:t>
            </a:r>
            <a:endParaRPr lang="zh-CN" altLang="en-US" sz="1200" dirty="0" smtClean="0">
              <a:solidFill>
                <a:schemeClr val="bg1">
                  <a:lumMod val="50000"/>
                </a:schemeClr>
              </a:solidFill>
            </a:endParaRPr>
          </a:p>
        </p:txBody>
      </p:sp>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Recovery</a:t>
            </a:r>
          </a:p>
        </p:txBody>
      </p:sp>
      <p:sp>
        <p:nvSpPr>
          <p:cNvPr id="15" name="Rectangle 3"/>
          <p:cNvSpPr/>
          <p:nvPr/>
        </p:nvSpPr>
        <p:spPr>
          <a:xfrm>
            <a:off x="2878487" y="2343730"/>
            <a:ext cx="1998313" cy="10185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Shard</a:t>
            </a:r>
            <a:endParaRPr lang="en-US" dirty="0">
              <a:solidFill>
                <a:schemeClr val="bg1"/>
              </a:solidFill>
            </a:endParaRPr>
          </a:p>
        </p:txBody>
      </p:sp>
      <p:sp>
        <p:nvSpPr>
          <p:cNvPr id="22" name="Rectangle 3"/>
          <p:cNvSpPr/>
          <p:nvPr/>
        </p:nvSpPr>
        <p:spPr>
          <a:xfrm>
            <a:off x="5763594" y="2343730"/>
            <a:ext cx="3561382" cy="10185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RaftActorRecoverySupport</a:t>
            </a:r>
            <a:endParaRPr lang="en-US" dirty="0">
              <a:solidFill>
                <a:schemeClr val="bg1"/>
              </a:solidFill>
            </a:endParaRPr>
          </a:p>
        </p:txBody>
      </p:sp>
      <p:cxnSp>
        <p:nvCxnSpPr>
          <p:cNvPr id="23" name="直接箭头连接符 22"/>
          <p:cNvCxnSpPr>
            <a:stCxn id="22" idx="1"/>
            <a:endCxn id="15" idx="3"/>
          </p:cNvCxnSpPr>
          <p:nvPr/>
        </p:nvCxnSpPr>
        <p:spPr>
          <a:xfrm flipH="1">
            <a:off x="4876800" y="2853028"/>
            <a:ext cx="88679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流程图: 磁盘 26"/>
          <p:cNvSpPr/>
          <p:nvPr/>
        </p:nvSpPr>
        <p:spPr>
          <a:xfrm>
            <a:off x="6858969" y="4410075"/>
            <a:ext cx="1390650" cy="1200150"/>
          </a:xfrm>
          <a:prstGeom prst="flowChartMagneticDisk">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Disk</a:t>
            </a:r>
            <a:endParaRPr kumimoji="1" lang="zh-CN" altLang="en-US" dirty="0"/>
          </a:p>
        </p:txBody>
      </p:sp>
      <p:cxnSp>
        <p:nvCxnSpPr>
          <p:cNvPr id="28" name="直接箭头连接符 27"/>
          <p:cNvCxnSpPr>
            <a:stCxn id="27" idx="1"/>
            <a:endCxn id="22" idx="2"/>
          </p:cNvCxnSpPr>
          <p:nvPr/>
        </p:nvCxnSpPr>
        <p:spPr>
          <a:xfrm flipH="1" flipV="1">
            <a:off x="7544285" y="3362326"/>
            <a:ext cx="10009" cy="10477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983887" y="3590925"/>
            <a:ext cx="1941163" cy="332399"/>
          </a:xfrm>
          <a:prstGeom prst="rect">
            <a:avLst/>
          </a:prstGeom>
        </p:spPr>
        <p:txBody>
          <a:bodyPr wrap="square" rtlCol="0">
            <a:spAutoFit/>
          </a:bodyPr>
          <a:lstStyle/>
          <a:p>
            <a:pPr>
              <a:lnSpc>
                <a:spcPct val="130000"/>
              </a:lnSpc>
            </a:pPr>
            <a:r>
              <a:rPr lang="en-US" altLang="zh-CN" sz="1200" dirty="0" smtClean="0">
                <a:solidFill>
                  <a:schemeClr val="bg1">
                    <a:lumMod val="50000"/>
                  </a:schemeClr>
                </a:solidFill>
              </a:rPr>
              <a:t>1. </a:t>
            </a:r>
            <a:r>
              <a:rPr lang="en-US" altLang="zh-CN" sz="1200" dirty="0" err="1" smtClean="0">
                <a:solidFill>
                  <a:schemeClr val="bg1">
                    <a:lumMod val="50000"/>
                  </a:schemeClr>
                </a:solidFill>
              </a:rPr>
              <a:t>ReplicatedLogEntry</a:t>
            </a:r>
            <a:endParaRPr lang="zh-CN" altLang="en-US" sz="1200" dirty="0" smtClean="0">
              <a:solidFill>
                <a:schemeClr val="bg1">
                  <a:lumMod val="50000"/>
                </a:schemeClr>
              </a:solidFill>
            </a:endParaRPr>
          </a:p>
        </p:txBody>
      </p:sp>
      <p:sp>
        <p:nvSpPr>
          <p:cNvPr id="34" name="TextBox 33"/>
          <p:cNvSpPr txBox="1"/>
          <p:nvPr/>
        </p:nvSpPr>
        <p:spPr>
          <a:xfrm>
            <a:off x="5715968" y="3590925"/>
            <a:ext cx="1678337" cy="307200"/>
          </a:xfrm>
          <a:prstGeom prst="rect">
            <a:avLst/>
          </a:prstGeom>
        </p:spPr>
        <p:txBody>
          <a:bodyPr wrap="square" rtlCol="0">
            <a:spAutoFit/>
          </a:bodyPr>
          <a:lstStyle/>
          <a:p>
            <a:pPr>
              <a:lnSpc>
                <a:spcPct val="130000"/>
              </a:lnSpc>
            </a:pPr>
            <a:r>
              <a:rPr lang="en-US" altLang="zh-CN" sz="1200" dirty="0" smtClean="0">
                <a:solidFill>
                  <a:schemeClr val="bg1">
                    <a:lumMod val="50000"/>
                  </a:schemeClr>
                </a:solidFill>
              </a:rPr>
              <a:t>2. </a:t>
            </a:r>
            <a:r>
              <a:rPr lang="en-US" altLang="zh-CN" sz="1200" dirty="0" err="1" smtClean="0">
                <a:solidFill>
                  <a:schemeClr val="bg1">
                    <a:lumMod val="50000"/>
                  </a:schemeClr>
                </a:solidFill>
              </a:rPr>
              <a:t>ApplyJournalEntries</a:t>
            </a:r>
            <a:endParaRPr lang="zh-CN" altLang="en-US" sz="1200" dirty="0" smtClean="0">
              <a:solidFill>
                <a:schemeClr val="bg1">
                  <a:lumMod val="50000"/>
                </a:schemeClr>
              </a:solidFill>
            </a:endParaRPr>
          </a:p>
        </p:txBody>
      </p:sp>
      <p:sp>
        <p:nvSpPr>
          <p:cNvPr id="30" name="Rectangle 3"/>
          <p:cNvSpPr/>
          <p:nvPr/>
        </p:nvSpPr>
        <p:spPr>
          <a:xfrm>
            <a:off x="2647950" y="772105"/>
            <a:ext cx="2400299" cy="10185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InmemoryDataTree</a:t>
            </a:r>
            <a:endParaRPr lang="en-US" dirty="0">
              <a:solidFill>
                <a:schemeClr val="bg1"/>
              </a:solidFill>
            </a:endParaRPr>
          </a:p>
        </p:txBody>
      </p:sp>
      <p:cxnSp>
        <p:nvCxnSpPr>
          <p:cNvPr id="31" name="直接箭头连接符 30"/>
          <p:cNvCxnSpPr>
            <a:endCxn id="30" idx="2"/>
          </p:cNvCxnSpPr>
          <p:nvPr/>
        </p:nvCxnSpPr>
        <p:spPr>
          <a:xfrm flipV="1">
            <a:off x="3836504" y="1790701"/>
            <a:ext cx="11596" cy="5530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62000" y="1771266"/>
            <a:ext cx="3074503" cy="307200"/>
          </a:xfrm>
          <a:prstGeom prst="rect">
            <a:avLst/>
          </a:prstGeom>
        </p:spPr>
        <p:txBody>
          <a:bodyPr wrap="square" rtlCol="0">
            <a:spAutoFit/>
          </a:bodyPr>
          <a:lstStyle/>
          <a:p>
            <a:pPr>
              <a:lnSpc>
                <a:spcPct val="130000"/>
              </a:lnSpc>
            </a:pPr>
            <a:r>
              <a:rPr lang="en-US" altLang="zh-CN" sz="1200" dirty="0" err="1" smtClean="0">
                <a:solidFill>
                  <a:schemeClr val="bg1">
                    <a:lumMod val="50000"/>
                  </a:schemeClr>
                </a:solidFill>
              </a:rPr>
              <a:t>DataTreeCandidates.applyToModification</a:t>
            </a:r>
            <a:r>
              <a:rPr lang="en-US" altLang="zh-CN" sz="1200" dirty="0" smtClean="0">
                <a:solidFill>
                  <a:schemeClr val="bg1">
                    <a:lumMod val="50000"/>
                  </a:schemeClr>
                </a:solidFill>
              </a:rPr>
              <a:t>()</a:t>
            </a:r>
            <a:endParaRPr lang="zh-CN" altLang="en-US" sz="1200" dirty="0" smtClean="0">
              <a:solidFill>
                <a:schemeClr val="bg1">
                  <a:lumMod val="50000"/>
                </a:schemeClr>
              </a:solidFill>
            </a:endParaRPr>
          </a:p>
        </p:txBody>
      </p:sp>
      <p:sp>
        <p:nvSpPr>
          <p:cNvPr id="37" name="TextBox 36"/>
          <p:cNvSpPr txBox="1"/>
          <p:nvPr/>
        </p:nvSpPr>
        <p:spPr>
          <a:xfrm>
            <a:off x="5543550" y="4102875"/>
            <a:ext cx="1850755" cy="332399"/>
          </a:xfrm>
          <a:prstGeom prst="rect">
            <a:avLst/>
          </a:prstGeom>
        </p:spPr>
        <p:txBody>
          <a:bodyPr wrap="square" rtlCol="0">
            <a:spAutoFit/>
          </a:bodyPr>
          <a:lstStyle/>
          <a:p>
            <a:pPr>
              <a:lnSpc>
                <a:spcPct val="130000"/>
              </a:lnSpc>
            </a:pPr>
            <a:r>
              <a:rPr lang="en-US" altLang="zh-CN" sz="1200" dirty="0" smtClean="0">
                <a:solidFill>
                  <a:schemeClr val="bg1">
                    <a:lumMod val="50000"/>
                  </a:schemeClr>
                </a:solidFill>
              </a:rPr>
              <a:t>3. </a:t>
            </a:r>
            <a:r>
              <a:rPr lang="en-US" altLang="zh-CN" sz="1200" dirty="0" err="1" smtClean="0">
                <a:solidFill>
                  <a:schemeClr val="bg1">
                    <a:lumMod val="50000"/>
                  </a:schemeClr>
                </a:solidFill>
              </a:rPr>
              <a:t>RecoveryCompleted</a:t>
            </a:r>
            <a:endParaRPr lang="zh-CN" altLang="en-US" sz="1200" dirty="0" smtClean="0">
              <a:solidFill>
                <a:schemeClr val="bg1">
                  <a:lumMod val="50000"/>
                </a:schemeClr>
              </a:solidFill>
            </a:endParaRPr>
          </a:p>
        </p:txBody>
      </p:sp>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Replication</a:t>
            </a:r>
          </a:p>
        </p:txBody>
      </p:sp>
      <p:sp>
        <p:nvSpPr>
          <p:cNvPr id="14" name="Rectangle 3"/>
          <p:cNvSpPr/>
          <p:nvPr/>
        </p:nvSpPr>
        <p:spPr>
          <a:xfrm>
            <a:off x="1125887" y="1429330"/>
            <a:ext cx="3484213" cy="25521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6" name="Rectangle 3"/>
          <p:cNvSpPr/>
          <p:nvPr/>
        </p:nvSpPr>
        <p:spPr>
          <a:xfrm>
            <a:off x="1547059" y="1734130"/>
            <a:ext cx="2739192" cy="55187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ReplicatedLogEntry1</a:t>
            </a:r>
            <a:endParaRPr lang="en-US" dirty="0">
              <a:solidFill>
                <a:schemeClr val="bg1"/>
              </a:solidFill>
            </a:endParaRPr>
          </a:p>
        </p:txBody>
      </p:sp>
      <p:sp>
        <p:nvSpPr>
          <p:cNvPr id="17" name="Rectangle 3"/>
          <p:cNvSpPr/>
          <p:nvPr/>
        </p:nvSpPr>
        <p:spPr>
          <a:xfrm>
            <a:off x="1547059" y="2343150"/>
            <a:ext cx="2739192" cy="55187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ReplicatedLogEntry2</a:t>
            </a:r>
            <a:endParaRPr lang="en-US" dirty="0">
              <a:solidFill>
                <a:schemeClr val="bg1"/>
              </a:solidFill>
            </a:endParaRPr>
          </a:p>
        </p:txBody>
      </p:sp>
      <p:sp>
        <p:nvSpPr>
          <p:cNvPr id="18" name="Rectangle 3"/>
          <p:cNvSpPr/>
          <p:nvPr/>
        </p:nvSpPr>
        <p:spPr>
          <a:xfrm>
            <a:off x="1547059" y="3237630"/>
            <a:ext cx="2739192" cy="55187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ReplicatedLogEntryN</a:t>
            </a:r>
            <a:endParaRPr lang="en-US" dirty="0">
              <a:solidFill>
                <a:schemeClr val="bg1"/>
              </a:solidFill>
            </a:endParaRPr>
          </a:p>
        </p:txBody>
      </p:sp>
      <p:sp>
        <p:nvSpPr>
          <p:cNvPr id="19" name="文本占位符 3"/>
          <p:cNvSpPr txBox="1">
            <a:spLocks/>
          </p:cNvSpPr>
          <p:nvPr/>
        </p:nvSpPr>
        <p:spPr>
          <a:xfrm>
            <a:off x="1897276" y="4324350"/>
            <a:ext cx="1293599" cy="419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1600" b="1" dirty="0" smtClean="0"/>
              <a:t>Leader</a:t>
            </a:r>
          </a:p>
        </p:txBody>
      </p:sp>
      <p:sp>
        <p:nvSpPr>
          <p:cNvPr id="20" name="Rectangle 3"/>
          <p:cNvSpPr/>
          <p:nvPr/>
        </p:nvSpPr>
        <p:spPr>
          <a:xfrm>
            <a:off x="6812312" y="1429330"/>
            <a:ext cx="3484213" cy="25521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1" name="Rectangle 3"/>
          <p:cNvSpPr/>
          <p:nvPr/>
        </p:nvSpPr>
        <p:spPr>
          <a:xfrm>
            <a:off x="7233484" y="1734130"/>
            <a:ext cx="2739192" cy="55187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ReplicatedLogEntry1</a:t>
            </a:r>
            <a:endParaRPr lang="en-US" dirty="0">
              <a:solidFill>
                <a:schemeClr val="bg1"/>
              </a:solidFill>
            </a:endParaRPr>
          </a:p>
        </p:txBody>
      </p:sp>
      <p:sp>
        <p:nvSpPr>
          <p:cNvPr id="24" name="Rectangle 3"/>
          <p:cNvSpPr/>
          <p:nvPr/>
        </p:nvSpPr>
        <p:spPr>
          <a:xfrm>
            <a:off x="7233484" y="2343150"/>
            <a:ext cx="2739192" cy="55187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ReplicatedLogEntry2</a:t>
            </a:r>
            <a:endParaRPr lang="en-US" dirty="0">
              <a:solidFill>
                <a:schemeClr val="bg1"/>
              </a:solidFill>
            </a:endParaRPr>
          </a:p>
        </p:txBody>
      </p:sp>
      <p:sp>
        <p:nvSpPr>
          <p:cNvPr id="25" name="Rectangle 3"/>
          <p:cNvSpPr/>
          <p:nvPr/>
        </p:nvSpPr>
        <p:spPr>
          <a:xfrm>
            <a:off x="7233484" y="3237630"/>
            <a:ext cx="2739192" cy="55187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ReplicatedLogEntryN</a:t>
            </a:r>
            <a:endParaRPr lang="en-US" dirty="0">
              <a:solidFill>
                <a:schemeClr val="bg1"/>
              </a:solidFill>
            </a:endParaRPr>
          </a:p>
        </p:txBody>
      </p:sp>
      <p:sp>
        <p:nvSpPr>
          <p:cNvPr id="26" name="文本占位符 3"/>
          <p:cNvSpPr txBox="1">
            <a:spLocks/>
          </p:cNvSpPr>
          <p:nvPr/>
        </p:nvSpPr>
        <p:spPr>
          <a:xfrm>
            <a:off x="7840876" y="4324350"/>
            <a:ext cx="1293599" cy="419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1600" b="1" dirty="0" smtClean="0"/>
              <a:t>Follower</a:t>
            </a:r>
          </a:p>
        </p:txBody>
      </p:sp>
      <p:cxnSp>
        <p:nvCxnSpPr>
          <p:cNvPr id="29" name="直接箭头连接符 28"/>
          <p:cNvCxnSpPr>
            <a:stCxn id="16" idx="3"/>
            <a:endCxn id="21" idx="1"/>
          </p:cNvCxnSpPr>
          <p:nvPr/>
        </p:nvCxnSpPr>
        <p:spPr>
          <a:xfrm>
            <a:off x="4286251" y="2010065"/>
            <a:ext cx="29472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7" idx="3"/>
            <a:endCxn id="24" idx="1"/>
          </p:cNvCxnSpPr>
          <p:nvPr/>
        </p:nvCxnSpPr>
        <p:spPr>
          <a:xfrm>
            <a:off x="4286251" y="2619085"/>
            <a:ext cx="29472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8" idx="3"/>
            <a:endCxn id="25" idx="1"/>
          </p:cNvCxnSpPr>
          <p:nvPr/>
        </p:nvCxnSpPr>
        <p:spPr>
          <a:xfrm>
            <a:off x="4286251" y="3513565"/>
            <a:ext cx="29472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文本占位符 3"/>
          <p:cNvSpPr txBox="1">
            <a:spLocks/>
          </p:cNvSpPr>
          <p:nvPr/>
        </p:nvSpPr>
        <p:spPr>
          <a:xfrm>
            <a:off x="4857750" y="1552574"/>
            <a:ext cx="1838325" cy="2958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1600" b="1" dirty="0" smtClean="0"/>
              <a:t>AppendEntries1</a:t>
            </a:r>
          </a:p>
        </p:txBody>
      </p:sp>
      <p:sp>
        <p:nvSpPr>
          <p:cNvPr id="46" name="文本占位符 3"/>
          <p:cNvSpPr txBox="1">
            <a:spLocks/>
          </p:cNvSpPr>
          <p:nvPr/>
        </p:nvSpPr>
        <p:spPr>
          <a:xfrm>
            <a:off x="4857750" y="2286000"/>
            <a:ext cx="1838325" cy="2958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1600" b="1" dirty="0" smtClean="0"/>
              <a:t>AppendEntries2</a:t>
            </a:r>
          </a:p>
        </p:txBody>
      </p:sp>
      <p:sp>
        <p:nvSpPr>
          <p:cNvPr id="47" name="文本占位符 3"/>
          <p:cNvSpPr txBox="1">
            <a:spLocks/>
          </p:cNvSpPr>
          <p:nvPr/>
        </p:nvSpPr>
        <p:spPr>
          <a:xfrm>
            <a:off x="4857750" y="3217710"/>
            <a:ext cx="1838325" cy="2958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1600" b="1" dirty="0" err="1" smtClean="0"/>
              <a:t>AppendEntriesN</a:t>
            </a:r>
            <a:endParaRPr lang="en-US" altLang="zh-CN" sz="1600" b="1" dirty="0" smtClean="0"/>
          </a:p>
        </p:txBody>
      </p:sp>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CAP</a:t>
            </a:r>
          </a:p>
        </p:txBody>
      </p:sp>
      <p:sp>
        <p:nvSpPr>
          <p:cNvPr id="30" name="Rectangle 3"/>
          <p:cNvSpPr/>
          <p:nvPr/>
        </p:nvSpPr>
        <p:spPr>
          <a:xfrm>
            <a:off x="1941029" y="1733551"/>
            <a:ext cx="2133600" cy="8762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Leader</a:t>
            </a:r>
            <a:endParaRPr lang="en-US" dirty="0">
              <a:solidFill>
                <a:schemeClr val="bg1"/>
              </a:solidFill>
            </a:endParaRPr>
          </a:p>
        </p:txBody>
      </p:sp>
      <p:sp>
        <p:nvSpPr>
          <p:cNvPr id="14" name="TextBox 13"/>
          <p:cNvSpPr txBox="1"/>
          <p:nvPr/>
        </p:nvSpPr>
        <p:spPr>
          <a:xfrm>
            <a:off x="445604" y="1605065"/>
            <a:ext cx="1495425" cy="572464"/>
          </a:xfrm>
          <a:prstGeom prst="rect">
            <a:avLst/>
          </a:prstGeom>
        </p:spPr>
        <p:txBody>
          <a:bodyPr wrap="square" rtlCol="0">
            <a:spAutoFit/>
          </a:bodyPr>
          <a:lstStyle/>
          <a:p>
            <a:pPr marL="0" indent="0">
              <a:lnSpc>
                <a:spcPct val="130000"/>
              </a:lnSpc>
              <a:buNone/>
            </a:pPr>
            <a:r>
              <a:rPr lang="en-US" altLang="zh-CN" sz="1200" dirty="0" err="1" smtClean="0">
                <a:solidFill>
                  <a:schemeClr val="bg1">
                    <a:lumMod val="50000"/>
                  </a:schemeClr>
                </a:solidFill>
              </a:rPr>
              <a:t>Tx.put</a:t>
            </a:r>
            <a:r>
              <a:rPr lang="en-US" altLang="zh-CN" sz="1200" dirty="0" smtClean="0">
                <a:solidFill>
                  <a:schemeClr val="bg1">
                    <a:lumMod val="50000"/>
                  </a:schemeClr>
                </a:solidFill>
              </a:rPr>
              <a:t>(path, data)</a:t>
            </a:r>
          </a:p>
          <a:p>
            <a:pPr marL="0" indent="0">
              <a:lnSpc>
                <a:spcPct val="130000"/>
              </a:lnSpc>
              <a:buNone/>
            </a:pPr>
            <a:r>
              <a:rPr lang="en-US" altLang="zh-CN" sz="1200" dirty="0" err="1" smtClean="0">
                <a:solidFill>
                  <a:schemeClr val="bg1">
                    <a:lumMod val="50000"/>
                  </a:schemeClr>
                </a:solidFill>
              </a:rPr>
              <a:t>Tx.submmit</a:t>
            </a:r>
            <a:r>
              <a:rPr lang="en-US" altLang="zh-CN" sz="1200" dirty="0" smtClean="0">
                <a:solidFill>
                  <a:schemeClr val="bg1">
                    <a:lumMod val="50000"/>
                  </a:schemeClr>
                </a:solidFill>
              </a:rPr>
              <a:t>()</a:t>
            </a:r>
            <a:endParaRPr lang="zh-CN" altLang="en-US" sz="1200" dirty="0" smtClean="0">
              <a:solidFill>
                <a:schemeClr val="bg1">
                  <a:lumMod val="50000"/>
                </a:schemeClr>
              </a:solidFill>
            </a:endParaRPr>
          </a:p>
        </p:txBody>
      </p:sp>
      <p:cxnSp>
        <p:nvCxnSpPr>
          <p:cNvPr id="16" name="直接箭头连接符 15"/>
          <p:cNvCxnSpPr>
            <a:stCxn id="30" idx="2"/>
            <a:endCxn id="56" idx="0"/>
          </p:cNvCxnSpPr>
          <p:nvPr/>
        </p:nvCxnSpPr>
        <p:spPr>
          <a:xfrm flipH="1">
            <a:off x="1635310" y="2609850"/>
            <a:ext cx="1372519" cy="13430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Rectangle 3"/>
          <p:cNvSpPr/>
          <p:nvPr/>
        </p:nvSpPr>
        <p:spPr>
          <a:xfrm>
            <a:off x="6667500" y="1733551"/>
            <a:ext cx="2133600" cy="8762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Follower-1</a:t>
            </a:r>
            <a:endParaRPr lang="en-US" dirty="0">
              <a:solidFill>
                <a:schemeClr val="bg1"/>
              </a:solidFill>
            </a:endParaRPr>
          </a:p>
        </p:txBody>
      </p:sp>
      <p:sp>
        <p:nvSpPr>
          <p:cNvPr id="20" name="Rectangle 3"/>
          <p:cNvSpPr/>
          <p:nvPr/>
        </p:nvSpPr>
        <p:spPr>
          <a:xfrm>
            <a:off x="6667500" y="3514726"/>
            <a:ext cx="2133600" cy="8762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Follower-2</a:t>
            </a:r>
            <a:endParaRPr lang="en-US" dirty="0">
              <a:solidFill>
                <a:schemeClr val="bg1"/>
              </a:solidFill>
            </a:endParaRPr>
          </a:p>
        </p:txBody>
      </p:sp>
      <p:cxnSp>
        <p:nvCxnSpPr>
          <p:cNvPr id="21" name="直接箭头连接符 20"/>
          <p:cNvCxnSpPr>
            <a:stCxn id="30" idx="3"/>
            <a:endCxn id="19" idx="1"/>
          </p:cNvCxnSpPr>
          <p:nvPr/>
        </p:nvCxnSpPr>
        <p:spPr>
          <a:xfrm>
            <a:off x="4074629" y="2171701"/>
            <a:ext cx="25928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0" idx="3"/>
            <a:endCxn id="20" idx="1"/>
          </p:cNvCxnSpPr>
          <p:nvPr/>
        </p:nvCxnSpPr>
        <p:spPr>
          <a:xfrm>
            <a:off x="4074629" y="2171701"/>
            <a:ext cx="2592871" cy="1781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69928" y="1733551"/>
            <a:ext cx="2097571" cy="332399"/>
          </a:xfrm>
          <a:prstGeom prst="rect">
            <a:avLst/>
          </a:prstGeom>
        </p:spPr>
        <p:txBody>
          <a:bodyPr wrap="square" rtlCol="0">
            <a:spAutoFit/>
          </a:bodyPr>
          <a:lstStyle/>
          <a:p>
            <a:pPr>
              <a:lnSpc>
                <a:spcPct val="130000"/>
              </a:lnSpc>
            </a:pPr>
            <a:r>
              <a:rPr lang="en-US" altLang="zh-CN" sz="1200" b="1" dirty="0" smtClean="0"/>
              <a:t>1. 1 </a:t>
            </a:r>
            <a:r>
              <a:rPr lang="en-US" altLang="zh-CN" sz="1200" b="1" dirty="0" err="1" smtClean="0"/>
              <a:t>SendAppendEntrie</a:t>
            </a:r>
            <a:endParaRPr lang="zh-CN" altLang="en-US" sz="1200" dirty="0" smtClean="0">
              <a:solidFill>
                <a:schemeClr val="bg1">
                  <a:lumMod val="50000"/>
                </a:schemeClr>
              </a:solidFill>
            </a:endParaRPr>
          </a:p>
        </p:txBody>
      </p:sp>
      <p:sp>
        <p:nvSpPr>
          <p:cNvPr id="38" name="TextBox 37"/>
          <p:cNvSpPr txBox="1"/>
          <p:nvPr/>
        </p:nvSpPr>
        <p:spPr>
          <a:xfrm>
            <a:off x="5798654" y="2933700"/>
            <a:ext cx="2173771" cy="332399"/>
          </a:xfrm>
          <a:prstGeom prst="rect">
            <a:avLst/>
          </a:prstGeom>
        </p:spPr>
        <p:txBody>
          <a:bodyPr wrap="square" rtlCol="0">
            <a:spAutoFit/>
          </a:bodyPr>
          <a:lstStyle/>
          <a:p>
            <a:pPr>
              <a:lnSpc>
                <a:spcPct val="130000"/>
              </a:lnSpc>
            </a:pPr>
            <a:r>
              <a:rPr lang="en-US" altLang="zh-CN" sz="1200" b="1" dirty="0" smtClean="0"/>
              <a:t>1. 2 </a:t>
            </a:r>
            <a:r>
              <a:rPr lang="en-US" altLang="zh-CN" sz="1200" b="1" dirty="0" err="1" smtClean="0"/>
              <a:t>SendAppendEntrie</a:t>
            </a:r>
            <a:endParaRPr lang="zh-CN" altLang="en-US" sz="1200" dirty="0" smtClean="0">
              <a:solidFill>
                <a:schemeClr val="bg1">
                  <a:lumMod val="50000"/>
                </a:schemeClr>
              </a:solidFill>
            </a:endParaRPr>
          </a:p>
        </p:txBody>
      </p:sp>
      <p:cxnSp>
        <p:nvCxnSpPr>
          <p:cNvPr id="50" name="肘形连接符 49"/>
          <p:cNvCxnSpPr>
            <a:stCxn id="19" idx="0"/>
            <a:endCxn id="30" idx="0"/>
          </p:cNvCxnSpPr>
          <p:nvPr/>
        </p:nvCxnSpPr>
        <p:spPr>
          <a:xfrm rot="16200000" flipV="1">
            <a:off x="5371065" y="-629685"/>
            <a:ext cx="12700" cy="4726471"/>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20" idx="2"/>
            <a:endCxn id="30" idx="2"/>
          </p:cNvCxnSpPr>
          <p:nvPr/>
        </p:nvCxnSpPr>
        <p:spPr>
          <a:xfrm rot="5400000" flipH="1">
            <a:off x="4480477" y="1137203"/>
            <a:ext cx="1781175" cy="4726471"/>
          </a:xfrm>
          <a:prstGeom prst="bentConnector3">
            <a:avLst>
              <a:gd name="adj1" fmla="val -12834"/>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446103" y="1092201"/>
            <a:ext cx="2097571" cy="332399"/>
          </a:xfrm>
          <a:prstGeom prst="rect">
            <a:avLst/>
          </a:prstGeom>
        </p:spPr>
        <p:txBody>
          <a:bodyPr wrap="square" rtlCol="0">
            <a:spAutoFit/>
          </a:bodyPr>
          <a:lstStyle/>
          <a:p>
            <a:pPr>
              <a:lnSpc>
                <a:spcPct val="130000"/>
              </a:lnSpc>
            </a:pPr>
            <a:r>
              <a:rPr lang="en-US" altLang="zh-CN" sz="1200" b="1" dirty="0" smtClean="0"/>
              <a:t>2. 1 </a:t>
            </a:r>
            <a:r>
              <a:rPr lang="en-US" altLang="zh-CN" sz="1200" b="1" dirty="0" err="1" smtClean="0"/>
              <a:t>AppendEntrieReply</a:t>
            </a:r>
            <a:endParaRPr lang="zh-CN" altLang="en-US" sz="1200" dirty="0" smtClean="0">
              <a:solidFill>
                <a:schemeClr val="bg1">
                  <a:lumMod val="50000"/>
                </a:schemeClr>
              </a:solidFill>
            </a:endParaRPr>
          </a:p>
        </p:txBody>
      </p:sp>
      <p:sp>
        <p:nvSpPr>
          <p:cNvPr id="55" name="TextBox 54"/>
          <p:cNvSpPr txBox="1"/>
          <p:nvPr/>
        </p:nvSpPr>
        <p:spPr>
          <a:xfrm>
            <a:off x="4074629" y="4762500"/>
            <a:ext cx="2097571" cy="332399"/>
          </a:xfrm>
          <a:prstGeom prst="rect">
            <a:avLst/>
          </a:prstGeom>
        </p:spPr>
        <p:txBody>
          <a:bodyPr wrap="square" rtlCol="0">
            <a:spAutoFit/>
          </a:bodyPr>
          <a:lstStyle/>
          <a:p>
            <a:pPr>
              <a:lnSpc>
                <a:spcPct val="130000"/>
              </a:lnSpc>
            </a:pPr>
            <a:r>
              <a:rPr lang="en-US" altLang="zh-CN" sz="1200" b="1" dirty="0" smtClean="0"/>
              <a:t>2. 2 </a:t>
            </a:r>
            <a:r>
              <a:rPr lang="en-US" altLang="zh-CN" sz="1200" b="1" dirty="0" err="1" smtClean="0"/>
              <a:t>AppendEntrieReply</a:t>
            </a:r>
            <a:endParaRPr lang="zh-CN" altLang="en-US" sz="1200" dirty="0" smtClean="0">
              <a:solidFill>
                <a:schemeClr val="bg1">
                  <a:lumMod val="50000"/>
                </a:schemeClr>
              </a:solidFill>
            </a:endParaRPr>
          </a:p>
        </p:txBody>
      </p:sp>
      <p:sp>
        <p:nvSpPr>
          <p:cNvPr id="56" name="Rectangle 3"/>
          <p:cNvSpPr/>
          <p:nvPr/>
        </p:nvSpPr>
        <p:spPr>
          <a:xfrm>
            <a:off x="435160" y="3952876"/>
            <a:ext cx="2400299" cy="10185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InmemoryDataTree</a:t>
            </a:r>
            <a:endParaRPr lang="en-US" dirty="0">
              <a:solidFill>
                <a:schemeClr val="bg1"/>
              </a:solidFill>
            </a:endParaRPr>
          </a:p>
        </p:txBody>
      </p:sp>
      <p:sp>
        <p:nvSpPr>
          <p:cNvPr id="68" name="TextBox 67"/>
          <p:cNvSpPr txBox="1"/>
          <p:nvPr/>
        </p:nvSpPr>
        <p:spPr>
          <a:xfrm>
            <a:off x="729284" y="3266099"/>
            <a:ext cx="1356692" cy="332399"/>
          </a:xfrm>
          <a:prstGeom prst="rect">
            <a:avLst/>
          </a:prstGeom>
        </p:spPr>
        <p:txBody>
          <a:bodyPr wrap="square" rtlCol="0">
            <a:spAutoFit/>
          </a:bodyPr>
          <a:lstStyle/>
          <a:p>
            <a:pPr>
              <a:lnSpc>
                <a:spcPct val="130000"/>
              </a:lnSpc>
            </a:pPr>
            <a:r>
              <a:rPr lang="en-US" altLang="zh-CN" sz="1200" b="1" dirty="0" smtClean="0"/>
              <a:t>3.1 </a:t>
            </a:r>
            <a:r>
              <a:rPr lang="en-US" altLang="zh-CN" sz="1200" b="1" dirty="0" err="1" smtClean="0"/>
              <a:t>Tx.Commit</a:t>
            </a:r>
            <a:r>
              <a:rPr lang="en-US" altLang="zh-CN" sz="1200" b="1" dirty="0" smtClean="0"/>
              <a:t>()</a:t>
            </a:r>
            <a:endParaRPr lang="zh-CN" altLang="en-US" sz="1200" dirty="0" smtClean="0">
              <a:solidFill>
                <a:schemeClr val="bg1">
                  <a:lumMod val="50000"/>
                </a:schemeClr>
              </a:solidFill>
            </a:endParaRPr>
          </a:p>
        </p:txBody>
      </p:sp>
      <p:cxnSp>
        <p:nvCxnSpPr>
          <p:cNvPr id="69" name="直接箭头连接符 68"/>
          <p:cNvCxnSpPr/>
          <p:nvPr/>
        </p:nvCxnSpPr>
        <p:spPr>
          <a:xfrm>
            <a:off x="142875" y="2177529"/>
            <a:ext cx="17981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142875" y="2438400"/>
            <a:ext cx="19431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35159" y="2601301"/>
            <a:ext cx="1860365" cy="332399"/>
          </a:xfrm>
          <a:prstGeom prst="rect">
            <a:avLst/>
          </a:prstGeom>
        </p:spPr>
        <p:txBody>
          <a:bodyPr wrap="square" rtlCol="0">
            <a:spAutoFit/>
          </a:bodyPr>
          <a:lstStyle/>
          <a:p>
            <a:pPr>
              <a:lnSpc>
                <a:spcPct val="130000"/>
              </a:lnSpc>
            </a:pPr>
            <a:r>
              <a:rPr lang="en-US" altLang="zh-CN" sz="1200" b="1" dirty="0" smtClean="0"/>
              <a:t>4.1 Submit </a:t>
            </a:r>
            <a:r>
              <a:rPr lang="en-US" altLang="zh-CN" sz="1200" b="1" dirty="0" err="1" smtClean="0"/>
              <a:t>SuccessFull</a:t>
            </a:r>
            <a:endParaRPr lang="zh-CN" altLang="en-US" sz="1200" dirty="0" smtClean="0">
              <a:solidFill>
                <a:schemeClr val="bg1">
                  <a:lumMod val="50000"/>
                </a:schemeClr>
              </a:solidFill>
            </a:endParaRPr>
          </a:p>
        </p:txBody>
      </p:sp>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486526" y="2860646"/>
            <a:ext cx="5019674" cy="1784377"/>
          </a:xfrm>
        </p:spPr>
        <p:txBody>
          <a:bodyPr/>
          <a:lstStyle/>
          <a:p>
            <a:r>
              <a:rPr lang="en-US" altLang="zh-CN" dirty="0" err="1" smtClean="0"/>
              <a:t>Akka</a:t>
            </a:r>
            <a:r>
              <a:rPr lang="en-US" altLang="zh-CN" dirty="0" smtClean="0"/>
              <a:t> Persistence</a:t>
            </a:r>
          </a:p>
          <a:p>
            <a:endParaRPr lang="en-US" altLang="zh-CN" dirty="0"/>
          </a:p>
        </p:txBody>
      </p:sp>
    </p:spTree>
    <p:extLst>
      <p:ext uri="{BB962C8B-B14F-4D97-AF65-F5344CB8AC3E}">
        <p14:creationId xmlns="" xmlns:p14="http://schemas.microsoft.com/office/powerpoint/2010/main" val="537322532"/>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454324"/>
            <a:ext cx="3401344" cy="405376"/>
          </a:xfrm>
        </p:spPr>
        <p:txBody>
          <a:bodyPr/>
          <a:lstStyle/>
          <a:p>
            <a:r>
              <a:rPr lang="en-US" altLang="zh-CN" dirty="0" err="1" smtClean="0"/>
              <a:t>Akka</a:t>
            </a:r>
            <a:r>
              <a:rPr lang="en-US" altLang="zh-CN" dirty="0" smtClean="0"/>
              <a:t> Persistence</a:t>
            </a:r>
            <a:endParaRPr lang="en-US" altLang="zh-CN" dirty="0"/>
          </a:p>
        </p:txBody>
      </p:sp>
      <p:sp>
        <p:nvSpPr>
          <p:cNvPr id="6" name="文本占位符 3"/>
          <p:cNvSpPr txBox="1">
            <a:spLocks/>
          </p:cNvSpPr>
          <p:nvPr/>
        </p:nvSpPr>
        <p:spPr>
          <a:xfrm>
            <a:off x="836157" y="1406337"/>
            <a:ext cx="10203317" cy="708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a:t>
            </a:r>
            <a:r>
              <a:rPr lang="en-US" altLang="zh-CN" sz="2000" dirty="0" err="1" smtClean="0"/>
              <a:t>Akka</a:t>
            </a:r>
            <a:r>
              <a:rPr lang="en-US" altLang="zh-CN" sz="2000" dirty="0" smtClean="0"/>
              <a:t> </a:t>
            </a:r>
            <a:r>
              <a:rPr lang="zh-CN" altLang="en-US" sz="2000" dirty="0" smtClean="0"/>
              <a:t>持久化功能能够使得有状态的</a:t>
            </a:r>
            <a:r>
              <a:rPr lang="en-US" altLang="zh-CN" sz="2000" dirty="0" smtClean="0"/>
              <a:t>Actor</a:t>
            </a:r>
            <a:r>
              <a:rPr lang="zh-CN" altLang="en-US" sz="2000" dirty="0" smtClean="0"/>
              <a:t>能够保存它的内部状态，当该</a:t>
            </a:r>
            <a:r>
              <a:rPr lang="en-US" altLang="zh-CN" sz="2000" dirty="0" smtClean="0"/>
              <a:t>Actor</a:t>
            </a:r>
            <a:r>
              <a:rPr lang="zh-CN" altLang="en-US" sz="2000" dirty="0" smtClean="0"/>
              <a:t>重启的时候能够迅速恢复到失效之前的状态</a:t>
            </a:r>
            <a:endParaRPr lang="en-US" altLang="zh-CN" sz="2000" dirty="0" smtClean="0"/>
          </a:p>
          <a:p>
            <a:pPr>
              <a:buNone/>
            </a:pPr>
            <a:r>
              <a:rPr lang="en-US" altLang="zh-CN" sz="2400" dirty="0" smtClean="0"/>
              <a:t>   </a:t>
            </a:r>
          </a:p>
          <a:p>
            <a:pPr>
              <a:buNone/>
            </a:pPr>
            <a:r>
              <a:rPr lang="en-US" altLang="zh-CN" b="1" dirty="0" smtClean="0">
                <a:hlinkClick r:id="rId2" tooltip="OpenDaylight Controller:MD-SAL:Explained:Modeling Concepts"/>
              </a:rPr>
              <a:t> </a:t>
            </a:r>
          </a:p>
        </p:txBody>
      </p:sp>
      <p:sp>
        <p:nvSpPr>
          <p:cNvPr id="9" name="文本占位符 3"/>
          <p:cNvSpPr txBox="1">
            <a:spLocks/>
          </p:cNvSpPr>
          <p:nvPr/>
        </p:nvSpPr>
        <p:spPr>
          <a:xfrm>
            <a:off x="836157" y="2975164"/>
            <a:ext cx="10203317" cy="708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a:t>
            </a:r>
            <a:endParaRPr lang="en-US" altLang="zh-CN" b="1" dirty="0" smtClean="0">
              <a:hlinkClick r:id="rId2" tooltip="OpenDaylight Controller:MD-SAL:Explained:Modeling Concepts"/>
            </a:endParaRPr>
          </a:p>
        </p:txBody>
      </p:sp>
      <p:sp>
        <p:nvSpPr>
          <p:cNvPr id="8" name="文本占位符 3"/>
          <p:cNvSpPr txBox="1">
            <a:spLocks/>
          </p:cNvSpPr>
          <p:nvPr/>
        </p:nvSpPr>
        <p:spPr>
          <a:xfrm>
            <a:off x="1149034" y="2975164"/>
            <a:ext cx="4785041" cy="100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t>Journal Persistence</a:t>
            </a:r>
          </a:p>
          <a:p>
            <a:r>
              <a:rPr lang="en-US" altLang="zh-CN" sz="2000" dirty="0" smtClean="0"/>
              <a:t>Snapshot Persistence </a:t>
            </a:r>
          </a:p>
        </p:txBody>
      </p:sp>
      <p:sp>
        <p:nvSpPr>
          <p:cNvPr id="11" name="文本占位符 3"/>
          <p:cNvSpPr txBox="1">
            <a:spLocks/>
          </p:cNvSpPr>
          <p:nvPr/>
        </p:nvSpPr>
        <p:spPr>
          <a:xfrm>
            <a:off x="836157" y="2266950"/>
            <a:ext cx="10203317" cy="561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a:t>
            </a:r>
            <a:r>
              <a:rPr lang="zh-CN" altLang="en-US" sz="2000" dirty="0" smtClean="0"/>
              <a:t>为了达到以上的目的，</a:t>
            </a:r>
            <a:r>
              <a:rPr lang="en-US" altLang="zh-CN" sz="2000" dirty="0" err="1" smtClean="0"/>
              <a:t>Akka</a:t>
            </a:r>
            <a:r>
              <a:rPr lang="zh-CN" altLang="en-US" sz="2000" dirty="0" smtClean="0"/>
              <a:t>的持久化分为以下两部分</a:t>
            </a:r>
            <a:endParaRPr lang="en-US" altLang="zh-CN" sz="2000" dirty="0" smtClean="0"/>
          </a:p>
          <a:p>
            <a:pPr>
              <a:buNone/>
            </a:pPr>
            <a:r>
              <a:rPr lang="en-US" altLang="zh-CN" sz="2400" dirty="0" smtClean="0"/>
              <a:t>   </a:t>
            </a:r>
          </a:p>
          <a:p>
            <a:pPr>
              <a:buNone/>
            </a:pPr>
            <a:r>
              <a:rPr lang="en-US" altLang="zh-CN" b="1" dirty="0" smtClean="0">
                <a:hlinkClick r:id="rId2" tooltip="OpenDaylight Controller:MD-SAL:Explained:Modeling Concepts"/>
              </a:rPr>
              <a:t> </a:t>
            </a:r>
          </a:p>
        </p:txBody>
      </p:sp>
      <p:pic>
        <p:nvPicPr>
          <p:cNvPr id="7" name="图片 6" descr="persistent-message-envelope.png"/>
          <p:cNvPicPr>
            <a:picLocks noChangeAspect="1"/>
          </p:cNvPicPr>
          <p:nvPr/>
        </p:nvPicPr>
        <p:blipFill>
          <a:blip r:embed="rId3"/>
          <a:stretch>
            <a:fillRect/>
          </a:stretch>
        </p:blipFill>
        <p:spPr>
          <a:xfrm>
            <a:off x="4896297" y="3107063"/>
            <a:ext cx="4252466" cy="259370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数据存储模型</a:t>
            </a:r>
            <a:endParaRPr lang="zh-CN" altLang="en-US" dirty="0"/>
          </a:p>
        </p:txBody>
      </p:sp>
      <p:pic>
        <p:nvPicPr>
          <p:cNvPr id="2050" name="Picture 2" descr="C:\Users\win7\Desktop\ODL-DataStore\ConceptualDataTree.jpg"/>
          <p:cNvPicPr>
            <a:picLocks noChangeAspect="1" noChangeArrowheads="1"/>
          </p:cNvPicPr>
          <p:nvPr/>
        </p:nvPicPr>
        <p:blipFill>
          <a:blip r:embed="rId2"/>
          <a:srcRect/>
          <a:stretch>
            <a:fillRect/>
          </a:stretch>
        </p:blipFill>
        <p:spPr bwMode="auto">
          <a:xfrm>
            <a:off x="1949635" y="1257299"/>
            <a:ext cx="8191500" cy="4582587"/>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454324"/>
            <a:ext cx="3401344" cy="405376"/>
          </a:xfrm>
        </p:spPr>
        <p:txBody>
          <a:bodyPr/>
          <a:lstStyle/>
          <a:p>
            <a:r>
              <a:rPr lang="en-US" altLang="zh-CN" dirty="0" err="1" smtClean="0"/>
              <a:t>Akka</a:t>
            </a:r>
            <a:r>
              <a:rPr lang="en-US" altLang="zh-CN" dirty="0" smtClean="0"/>
              <a:t> Journal Persistence</a:t>
            </a:r>
            <a:endParaRPr lang="en-US" altLang="zh-CN" dirty="0"/>
          </a:p>
        </p:txBody>
      </p:sp>
      <p:sp>
        <p:nvSpPr>
          <p:cNvPr id="7" name="文本占位符 3"/>
          <p:cNvSpPr txBox="1">
            <a:spLocks/>
          </p:cNvSpPr>
          <p:nvPr/>
        </p:nvSpPr>
        <p:spPr>
          <a:xfrm>
            <a:off x="836157" y="1912843"/>
            <a:ext cx="10203317" cy="708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a:t>
            </a:r>
            <a:r>
              <a:rPr lang="en-US" altLang="zh-CN" sz="2000" dirty="0" err="1" smtClean="0"/>
              <a:t>Akka</a:t>
            </a:r>
            <a:r>
              <a:rPr lang="zh-CN" altLang="en-US" sz="2000" dirty="0" smtClean="0"/>
              <a:t>日志持久化的内容是那些影响</a:t>
            </a:r>
            <a:r>
              <a:rPr lang="en-US" altLang="zh-CN" sz="2000" dirty="0" smtClean="0"/>
              <a:t>Actor</a:t>
            </a:r>
            <a:r>
              <a:rPr lang="zh-CN" altLang="en-US" sz="2000" dirty="0" smtClean="0"/>
              <a:t>状态变化的</a:t>
            </a:r>
            <a:r>
              <a:rPr lang="zh-CN" altLang="en-US" sz="2000" dirty="0" smtClean="0">
                <a:solidFill>
                  <a:srgbClr val="FF0000"/>
                </a:solidFill>
              </a:rPr>
              <a:t>事件信息</a:t>
            </a:r>
            <a:r>
              <a:rPr lang="zh-CN" altLang="en-US" sz="2000" dirty="0" smtClean="0"/>
              <a:t>，而不是当前状态本身</a:t>
            </a:r>
            <a:endParaRPr lang="en-US" altLang="zh-CN" b="1" dirty="0" smtClean="0">
              <a:hlinkClick r:id="rId2" tooltip="OpenDaylight Controller:MD-SAL:Explained:Modeling Concepts"/>
            </a:endParaRPr>
          </a:p>
        </p:txBody>
      </p:sp>
      <p:sp>
        <p:nvSpPr>
          <p:cNvPr id="9" name="文本占位符 3"/>
          <p:cNvSpPr txBox="1">
            <a:spLocks/>
          </p:cNvSpPr>
          <p:nvPr/>
        </p:nvSpPr>
        <p:spPr>
          <a:xfrm>
            <a:off x="836157" y="2975164"/>
            <a:ext cx="10203317" cy="708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a:t>
            </a:r>
            <a:endParaRPr lang="en-US" altLang="zh-CN" b="1" dirty="0" smtClean="0">
              <a:hlinkClick r:id="rId2" tooltip="OpenDaylight Controller:MD-SAL:Explained:Modeling Concepts"/>
            </a:endParaRPr>
          </a:p>
        </p:txBody>
      </p:sp>
      <p:sp>
        <p:nvSpPr>
          <p:cNvPr id="10" name="文本占位符 3"/>
          <p:cNvSpPr txBox="1">
            <a:spLocks/>
          </p:cNvSpPr>
          <p:nvPr/>
        </p:nvSpPr>
        <p:spPr>
          <a:xfrm>
            <a:off x="836157" y="2791391"/>
            <a:ext cx="10203317" cy="13900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a:t>
            </a:r>
            <a:r>
              <a:rPr lang="zh-CN" altLang="en-US" sz="2000" dirty="0" smtClean="0"/>
              <a:t>例如某个代表银行账户的</a:t>
            </a:r>
            <a:r>
              <a:rPr lang="en-US" altLang="zh-CN" sz="2000" dirty="0" smtClean="0"/>
              <a:t>Actor</a:t>
            </a:r>
            <a:r>
              <a:rPr lang="zh-CN" altLang="en-US" sz="2000" dirty="0" smtClean="0"/>
              <a:t>，账户余额则是当前状态结果，而导致余额变化的则是存入和支出的事件信息，持久化的内容则是按时间序列记录的存入和支出的具体金额，</a:t>
            </a:r>
            <a:r>
              <a:rPr lang="en-US" altLang="zh-CN" sz="2000" dirty="0" err="1" smtClean="0"/>
              <a:t>Acotr</a:t>
            </a:r>
            <a:r>
              <a:rPr lang="zh-CN" altLang="en-US" sz="2000" dirty="0" smtClean="0"/>
              <a:t>恢复过程中则通过重放每一条记录恢复余额最终的状态</a:t>
            </a:r>
            <a:endParaRPr lang="en-US" altLang="zh-CN" b="1" dirty="0" smtClean="0">
              <a:hlinkClick r:id="rId2" tooltip="OpenDaylight Controller:MD-SAL:Explained:Modeling Concepts"/>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454324"/>
            <a:ext cx="3401344" cy="405376"/>
          </a:xfrm>
        </p:spPr>
        <p:txBody>
          <a:bodyPr/>
          <a:lstStyle/>
          <a:p>
            <a:r>
              <a:rPr lang="en-US" altLang="zh-CN" dirty="0" err="1" smtClean="0"/>
              <a:t>Akka</a:t>
            </a:r>
            <a:r>
              <a:rPr lang="en-US" altLang="zh-CN" dirty="0" smtClean="0"/>
              <a:t> Snapshot Persistence</a:t>
            </a:r>
            <a:endParaRPr lang="en-US" altLang="zh-CN" dirty="0"/>
          </a:p>
        </p:txBody>
      </p:sp>
      <p:sp>
        <p:nvSpPr>
          <p:cNvPr id="7" name="文本占位符 3"/>
          <p:cNvSpPr txBox="1">
            <a:spLocks/>
          </p:cNvSpPr>
          <p:nvPr/>
        </p:nvSpPr>
        <p:spPr>
          <a:xfrm>
            <a:off x="836157" y="1912843"/>
            <a:ext cx="10203317" cy="708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a:t>
            </a:r>
            <a:r>
              <a:rPr lang="zh-CN" altLang="en-US" sz="2000" dirty="0" smtClean="0"/>
              <a:t>与日志持久化相反，</a:t>
            </a:r>
            <a:r>
              <a:rPr lang="en-US" altLang="zh-CN" sz="2000" dirty="0" err="1" smtClean="0"/>
              <a:t>Akka</a:t>
            </a:r>
            <a:r>
              <a:rPr lang="zh-CN" altLang="en-US" sz="2000" dirty="0" smtClean="0"/>
              <a:t>快照持久化的内容是</a:t>
            </a:r>
            <a:r>
              <a:rPr lang="en-US" altLang="zh-CN" sz="2000" dirty="0" smtClean="0"/>
              <a:t>Actor</a:t>
            </a:r>
            <a:r>
              <a:rPr lang="zh-CN" altLang="en-US" sz="2000" dirty="0" smtClean="0"/>
              <a:t>状态本身的</a:t>
            </a:r>
            <a:r>
              <a:rPr lang="zh-CN" altLang="en-US" sz="2000" dirty="0" smtClean="0">
                <a:solidFill>
                  <a:srgbClr val="FF0000"/>
                </a:solidFill>
              </a:rPr>
              <a:t>结果信息</a:t>
            </a:r>
            <a:endParaRPr lang="en-US" altLang="zh-CN" b="1" dirty="0" smtClean="0">
              <a:solidFill>
                <a:srgbClr val="FF0000"/>
              </a:solidFill>
              <a:hlinkClick r:id="rId2" tooltip="OpenDaylight Controller:MD-SAL:Explained:Modeling Concepts"/>
            </a:endParaRPr>
          </a:p>
        </p:txBody>
      </p:sp>
      <p:sp>
        <p:nvSpPr>
          <p:cNvPr id="9" name="文本占位符 3"/>
          <p:cNvSpPr txBox="1">
            <a:spLocks/>
          </p:cNvSpPr>
          <p:nvPr/>
        </p:nvSpPr>
        <p:spPr>
          <a:xfrm>
            <a:off x="836157" y="2975164"/>
            <a:ext cx="10203317" cy="708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a:t>
            </a:r>
            <a:endParaRPr lang="en-US" altLang="zh-CN" b="1" dirty="0" smtClean="0">
              <a:hlinkClick r:id="rId2" tooltip="OpenDaylight Controller:MD-SAL:Explained:Modeling Concepts"/>
            </a:endParaRPr>
          </a:p>
        </p:txBody>
      </p:sp>
      <p:sp>
        <p:nvSpPr>
          <p:cNvPr id="10" name="文本占位符 3"/>
          <p:cNvSpPr txBox="1">
            <a:spLocks/>
          </p:cNvSpPr>
          <p:nvPr/>
        </p:nvSpPr>
        <p:spPr>
          <a:xfrm>
            <a:off x="836157" y="2975164"/>
            <a:ext cx="10203317" cy="891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a:t>
            </a:r>
            <a:r>
              <a:rPr lang="zh-CN" altLang="en-US" sz="2000" dirty="0" smtClean="0"/>
              <a:t>例如在某个时间点将银行账户的</a:t>
            </a:r>
            <a:r>
              <a:rPr lang="en-US" altLang="zh-CN" sz="2000" dirty="0" smtClean="0"/>
              <a:t>Actor</a:t>
            </a:r>
            <a:r>
              <a:rPr lang="zh-CN" altLang="en-US" sz="2000" dirty="0" smtClean="0"/>
              <a:t>的余额信息进行持久化记录</a:t>
            </a:r>
            <a:endParaRPr lang="en-US" altLang="zh-CN" b="1" dirty="0" smtClean="0">
              <a:hlinkClick r:id="rId2" tooltip="OpenDaylight Controller:MD-SAL:Explained:Modeling Concept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454324"/>
            <a:ext cx="3401344" cy="405376"/>
          </a:xfrm>
        </p:spPr>
        <p:txBody>
          <a:bodyPr/>
          <a:lstStyle/>
          <a:p>
            <a:r>
              <a:rPr lang="en-US" altLang="zh-CN" dirty="0" err="1" smtClean="0"/>
              <a:t>Akka</a:t>
            </a:r>
            <a:r>
              <a:rPr lang="en-US" altLang="zh-CN" dirty="0" smtClean="0"/>
              <a:t> Persistence Recovery</a:t>
            </a:r>
            <a:endParaRPr lang="en-US" altLang="zh-CN" dirty="0"/>
          </a:p>
        </p:txBody>
      </p:sp>
      <p:sp>
        <p:nvSpPr>
          <p:cNvPr id="9" name="文本占位符 3"/>
          <p:cNvSpPr txBox="1">
            <a:spLocks/>
          </p:cNvSpPr>
          <p:nvPr/>
        </p:nvSpPr>
        <p:spPr>
          <a:xfrm>
            <a:off x="836157" y="2975164"/>
            <a:ext cx="10203317" cy="708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a:t>
            </a:r>
            <a:endParaRPr lang="en-US" altLang="zh-CN" b="1" dirty="0" smtClean="0">
              <a:hlinkClick r:id="rId2" tooltip="OpenDaylight Controller:MD-SAL:Explained:Modeling Concepts"/>
            </a:endParaRPr>
          </a:p>
        </p:txBody>
      </p:sp>
      <p:graphicFrame>
        <p:nvGraphicFramePr>
          <p:cNvPr id="16" name="表格 15"/>
          <p:cNvGraphicFramePr>
            <a:graphicFrameLocks noGrp="1"/>
          </p:cNvGraphicFramePr>
          <p:nvPr/>
        </p:nvGraphicFramePr>
        <p:xfrm>
          <a:off x="5334000" y="1453704"/>
          <a:ext cx="732569" cy="760730"/>
        </p:xfrm>
        <a:graphic>
          <a:graphicData uri="http://schemas.openxmlformats.org/drawingml/2006/table">
            <a:tbl>
              <a:tblPr firstRow="1" bandRow="1">
                <a:tableStyleId>{93296810-A885-4BE3-A3E7-6D5BEEA58F35}</a:tableStyleId>
              </a:tblPr>
              <a:tblGrid>
                <a:gridCol w="732569"/>
              </a:tblGrid>
              <a:tr h="389890">
                <a:tc>
                  <a:txBody>
                    <a:bodyPr/>
                    <a:lstStyle/>
                    <a:p>
                      <a:r>
                        <a:rPr lang="en-US" altLang="zh-CN" dirty="0" smtClean="0"/>
                        <a:t>T5</a:t>
                      </a:r>
                      <a:endParaRPr lang="zh-CN" altLang="en-US" dirty="0"/>
                    </a:p>
                  </a:txBody>
                  <a:tcPr/>
                </a:tc>
              </a:tr>
              <a:tr h="370840">
                <a:tc>
                  <a:txBody>
                    <a:bodyPr/>
                    <a:lstStyle/>
                    <a:p>
                      <a:r>
                        <a:rPr lang="en-US" altLang="zh-CN" dirty="0" smtClean="0"/>
                        <a:t>1300</a:t>
                      </a:r>
                      <a:endParaRPr lang="zh-CN" altLang="en-US" dirty="0"/>
                    </a:p>
                  </a:txBody>
                  <a:tcPr/>
                </a:tc>
              </a:tr>
            </a:tbl>
          </a:graphicData>
        </a:graphic>
      </p:graphicFrame>
      <p:sp>
        <p:nvSpPr>
          <p:cNvPr id="18" name="文本占位符 3"/>
          <p:cNvSpPr txBox="1">
            <a:spLocks/>
          </p:cNvSpPr>
          <p:nvPr/>
        </p:nvSpPr>
        <p:spPr>
          <a:xfrm>
            <a:off x="996011" y="3454778"/>
            <a:ext cx="9405289" cy="6600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Actor</a:t>
            </a:r>
            <a:r>
              <a:rPr lang="zh-CN" altLang="en-US" sz="2000" dirty="0" smtClean="0"/>
              <a:t>恢复的时候先从</a:t>
            </a:r>
            <a:r>
              <a:rPr lang="en-US" altLang="zh-CN" sz="2000" dirty="0" smtClean="0"/>
              <a:t>snapshot</a:t>
            </a:r>
            <a:r>
              <a:rPr lang="zh-CN" altLang="en-US" sz="2000" dirty="0" smtClean="0"/>
              <a:t>恢复到</a:t>
            </a:r>
            <a:r>
              <a:rPr lang="en-US" altLang="zh-CN" sz="2000" dirty="0" smtClean="0"/>
              <a:t>T5</a:t>
            </a:r>
            <a:r>
              <a:rPr lang="zh-CN" altLang="en-US" sz="2000" dirty="0" smtClean="0"/>
              <a:t>时刻的状态，然后再逐一读取</a:t>
            </a:r>
            <a:r>
              <a:rPr lang="en-US" altLang="zh-CN" sz="2000" dirty="0" smtClean="0"/>
              <a:t>Journal</a:t>
            </a:r>
            <a:r>
              <a:rPr lang="zh-CN" altLang="en-US" sz="2000" dirty="0" smtClean="0"/>
              <a:t>恢复到最后</a:t>
            </a:r>
            <a:r>
              <a:rPr lang="en-US" altLang="zh-CN" sz="2000" dirty="0" smtClean="0"/>
              <a:t>T8</a:t>
            </a:r>
            <a:r>
              <a:rPr lang="zh-CN" altLang="en-US" sz="2000" dirty="0" smtClean="0"/>
              <a:t>的状态</a:t>
            </a:r>
            <a:endParaRPr lang="en-US" altLang="zh-CN" b="1" dirty="0" smtClean="0">
              <a:hlinkClick r:id="rId2" tooltip="OpenDaylight Controller:MD-SAL:Explained:Modeling Concepts"/>
            </a:endParaRPr>
          </a:p>
        </p:txBody>
      </p:sp>
      <p:graphicFrame>
        <p:nvGraphicFramePr>
          <p:cNvPr id="19" name="表格 18"/>
          <p:cNvGraphicFramePr>
            <a:graphicFrameLocks noGrp="1"/>
          </p:cNvGraphicFramePr>
          <p:nvPr/>
        </p:nvGraphicFramePr>
        <p:xfrm>
          <a:off x="6257069" y="2214434"/>
          <a:ext cx="2197707" cy="760730"/>
        </p:xfrm>
        <a:graphic>
          <a:graphicData uri="http://schemas.openxmlformats.org/drawingml/2006/table">
            <a:tbl>
              <a:tblPr firstRow="1" bandRow="1">
                <a:tableStyleId>{F5AB1C69-6EDB-4FF4-983F-18BD219EF322}</a:tableStyleId>
              </a:tblPr>
              <a:tblGrid>
                <a:gridCol w="732569"/>
                <a:gridCol w="732569"/>
                <a:gridCol w="732569"/>
              </a:tblGrid>
              <a:tr h="389890">
                <a:tc>
                  <a:txBody>
                    <a:bodyPr/>
                    <a:lstStyle/>
                    <a:p>
                      <a:r>
                        <a:rPr lang="en-US" altLang="zh-CN" dirty="0" smtClean="0"/>
                        <a:t>T6</a:t>
                      </a:r>
                      <a:endParaRPr lang="zh-CN" altLang="en-US" dirty="0"/>
                    </a:p>
                  </a:txBody>
                  <a:tcPr/>
                </a:tc>
                <a:tc>
                  <a:txBody>
                    <a:bodyPr/>
                    <a:lstStyle/>
                    <a:p>
                      <a:r>
                        <a:rPr lang="en-US" altLang="zh-CN" dirty="0" smtClean="0"/>
                        <a:t>T7</a:t>
                      </a:r>
                      <a:endParaRPr lang="zh-CN" altLang="en-US" dirty="0"/>
                    </a:p>
                  </a:txBody>
                  <a:tcPr/>
                </a:tc>
                <a:tc>
                  <a:txBody>
                    <a:bodyPr/>
                    <a:lstStyle/>
                    <a:p>
                      <a:r>
                        <a:rPr lang="en-US" altLang="zh-CN" dirty="0" smtClean="0"/>
                        <a:t>T8</a:t>
                      </a:r>
                      <a:endParaRPr lang="zh-CN" altLang="en-US" dirty="0"/>
                    </a:p>
                  </a:txBody>
                  <a:tcPr/>
                </a:tc>
              </a:tr>
              <a:tr h="370840">
                <a:tc>
                  <a:txBody>
                    <a:bodyPr/>
                    <a:lstStyle/>
                    <a:p>
                      <a:r>
                        <a:rPr lang="en-US" altLang="zh-CN" dirty="0" smtClean="0"/>
                        <a:t>+200</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+50</a:t>
                      </a:r>
                      <a:endParaRPr lang="zh-CN" altLang="en-US" dirty="0"/>
                    </a:p>
                  </a:txBody>
                  <a:tcPr/>
                </a:tc>
              </a:tr>
            </a:tbl>
          </a:graphicData>
        </a:graphic>
      </p:graphicFrame>
      <p:sp>
        <p:nvSpPr>
          <p:cNvPr id="13" name="文本占位符 3"/>
          <p:cNvSpPr txBox="1">
            <a:spLocks/>
          </p:cNvSpPr>
          <p:nvPr/>
        </p:nvSpPr>
        <p:spPr>
          <a:xfrm>
            <a:off x="1157936" y="2486025"/>
            <a:ext cx="2840493" cy="457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Journal records</a:t>
            </a:r>
            <a:endParaRPr lang="en-US" altLang="zh-CN" b="1" dirty="0" smtClean="0">
              <a:hlinkClick r:id="rId2" tooltip="OpenDaylight Controller:MD-SAL:Explained:Modeling Concepts"/>
            </a:endParaRPr>
          </a:p>
        </p:txBody>
      </p:sp>
      <p:sp>
        <p:nvSpPr>
          <p:cNvPr id="17" name="文本占位符 3"/>
          <p:cNvSpPr txBox="1">
            <a:spLocks/>
          </p:cNvSpPr>
          <p:nvPr/>
        </p:nvSpPr>
        <p:spPr>
          <a:xfrm>
            <a:off x="1157936" y="1581150"/>
            <a:ext cx="2840493" cy="457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zh-CN" sz="2000" dirty="0" smtClean="0"/>
              <a:t>   Snapshot records</a:t>
            </a:r>
            <a:endParaRPr lang="en-US" altLang="zh-CN" b="1" dirty="0" smtClean="0">
              <a:hlinkClick r:id="rId2" tooltip="OpenDaylight Controller:MD-SAL:Explained:Modeling Concept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922756" y="2724150"/>
            <a:ext cx="5927388" cy="1357674"/>
          </a:xfrm>
        </p:spPr>
        <p:txBody>
          <a:bodyPr/>
          <a:lstStyle/>
          <a:p>
            <a:r>
              <a:rPr kumimoji="1" lang="en-US" altLang="zh-CN" dirty="0" smtClean="0"/>
              <a:t>THANKS</a:t>
            </a:r>
            <a:endParaRPr kumimoji="1" lang="en-US" altLang="zh-CN" dirty="0"/>
          </a:p>
        </p:txBody>
      </p:sp>
    </p:spTree>
    <p:extLst>
      <p:ext uri="{BB962C8B-B14F-4D97-AF65-F5344CB8AC3E}">
        <p14:creationId xmlns="" xmlns:p14="http://schemas.microsoft.com/office/powerpoint/2010/main" val="219544266"/>
      </p:ext>
    </p:extLst>
  </p:cSld>
  <p:clrMapOvr>
    <a:masterClrMapping/>
  </p:clrMapOvr>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数据存储模型</a:t>
            </a:r>
            <a:endParaRPr lang="zh-CN" altLang="en-US" dirty="0"/>
          </a:p>
        </p:txBody>
      </p:sp>
      <p:sp>
        <p:nvSpPr>
          <p:cNvPr id="5" name="文本占位符 3"/>
          <p:cNvSpPr txBox="1">
            <a:spLocks/>
          </p:cNvSpPr>
          <p:nvPr/>
        </p:nvSpPr>
        <p:spPr>
          <a:xfrm>
            <a:off x="1085850" y="1352550"/>
            <a:ext cx="8007666" cy="516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err="1" smtClean="0"/>
              <a:t>DataStore</a:t>
            </a:r>
            <a:r>
              <a:rPr lang="zh-CN" altLang="en-US" sz="1600" dirty="0" smtClean="0"/>
              <a:t>的具体存储形式实际是一棵巨大的树，类似于</a:t>
            </a:r>
            <a:r>
              <a:rPr lang="en-US" altLang="zh-CN" sz="1600" dirty="0" smtClean="0"/>
              <a:t>Linux</a:t>
            </a:r>
            <a:r>
              <a:rPr lang="zh-CN" altLang="en-US" sz="1600" dirty="0" smtClean="0"/>
              <a:t>文件系统，从根节点开始，其中文件夹代表非叶子节点，文件代表叶子节点</a:t>
            </a:r>
            <a:endParaRPr lang="en-US" altLang="zh-CN" sz="1600" dirty="0" smtClean="0"/>
          </a:p>
        </p:txBody>
      </p:sp>
      <p:sp>
        <p:nvSpPr>
          <p:cNvPr id="6" name="文本占位符 3"/>
          <p:cNvSpPr txBox="1">
            <a:spLocks/>
          </p:cNvSpPr>
          <p:nvPr/>
        </p:nvSpPr>
        <p:spPr>
          <a:xfrm>
            <a:off x="1085850" y="2190750"/>
            <a:ext cx="8007666" cy="516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每一个节点都代表一个</a:t>
            </a:r>
            <a:r>
              <a:rPr lang="en-US" altLang="zh-CN" sz="1600" dirty="0" err="1" smtClean="0"/>
              <a:t>NormalizedNode</a:t>
            </a:r>
            <a:r>
              <a:rPr lang="zh-CN" altLang="en-US" sz="1600" dirty="0" smtClean="0"/>
              <a:t>，其中叶子节点为</a:t>
            </a:r>
            <a:r>
              <a:rPr lang="en-US" altLang="zh-CN" sz="1600" dirty="0" err="1" smtClean="0"/>
              <a:t>LeafNode</a:t>
            </a:r>
            <a:r>
              <a:rPr lang="zh-CN" altLang="en-US" sz="1600" dirty="0" smtClean="0"/>
              <a:t>或者</a:t>
            </a:r>
            <a:r>
              <a:rPr lang="en-US" altLang="zh-CN" sz="1600" dirty="0" err="1" smtClean="0"/>
              <a:t>LeafSetNode</a:t>
            </a:r>
            <a:r>
              <a:rPr lang="zh-CN" altLang="en-US" sz="1600" dirty="0" smtClean="0"/>
              <a:t>，其它的</a:t>
            </a:r>
            <a:r>
              <a:rPr lang="en-US" altLang="zh-CN" sz="1600" dirty="0" smtClean="0"/>
              <a:t>Node</a:t>
            </a:r>
            <a:r>
              <a:rPr lang="zh-CN" altLang="en-US" sz="1600" dirty="0" smtClean="0"/>
              <a:t>则都属于非叶子节点</a:t>
            </a:r>
            <a:endParaRPr lang="en-US" altLang="zh-CN" sz="1600" dirty="0" smtClean="0"/>
          </a:p>
        </p:txBody>
      </p:sp>
      <p:sp>
        <p:nvSpPr>
          <p:cNvPr id="7" name="文本占位符 3"/>
          <p:cNvSpPr txBox="1">
            <a:spLocks/>
          </p:cNvSpPr>
          <p:nvPr/>
        </p:nvSpPr>
        <p:spPr>
          <a:xfrm>
            <a:off x="1085850" y="3152775"/>
            <a:ext cx="8007666" cy="516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非叶子节点才有</a:t>
            </a:r>
            <a:r>
              <a:rPr lang="en-US" altLang="zh-CN" sz="1600" dirty="0" smtClean="0"/>
              <a:t>Children</a:t>
            </a:r>
            <a:r>
              <a:rPr lang="zh-CN" altLang="en-US" sz="1600" dirty="0" smtClean="0"/>
              <a:t>，通过</a:t>
            </a:r>
            <a:r>
              <a:rPr lang="en-US" altLang="zh-CN" sz="1600" dirty="0" err="1" smtClean="0"/>
              <a:t>HaspMap</a:t>
            </a:r>
            <a:r>
              <a:rPr lang="zh-CN" altLang="en-US" sz="1600" dirty="0" smtClean="0"/>
              <a:t>或者</a:t>
            </a:r>
            <a:r>
              <a:rPr lang="en-US" altLang="zh-CN" sz="1600" dirty="0" err="1" smtClean="0"/>
              <a:t>TrieMap</a:t>
            </a:r>
            <a:r>
              <a:rPr lang="zh-CN" altLang="en-US" sz="1600" dirty="0" smtClean="0"/>
              <a:t>进行描述，根据</a:t>
            </a:r>
            <a:r>
              <a:rPr lang="en-US" altLang="zh-CN" sz="1600" dirty="0" smtClean="0"/>
              <a:t>Yang</a:t>
            </a:r>
            <a:r>
              <a:rPr lang="zh-CN" altLang="en-US" sz="1600" dirty="0" smtClean="0"/>
              <a:t>文件定义的数据格式的层级关系一层一层不断嵌套所形成。</a:t>
            </a:r>
            <a:endParaRPr lang="zh-CN" alt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数据存储模型</a:t>
            </a:r>
            <a:endParaRPr lang="zh-CN" altLang="en-US" dirty="0"/>
          </a:p>
        </p:txBody>
      </p:sp>
      <p:pic>
        <p:nvPicPr>
          <p:cNvPr id="5122" name="Picture 2"/>
          <p:cNvPicPr>
            <a:picLocks noChangeAspect="1" noChangeArrowheads="1"/>
          </p:cNvPicPr>
          <p:nvPr/>
        </p:nvPicPr>
        <p:blipFill>
          <a:blip r:embed="rId2"/>
          <a:srcRect/>
          <a:stretch>
            <a:fillRect/>
          </a:stretch>
        </p:blipFill>
        <p:spPr bwMode="auto">
          <a:xfrm>
            <a:off x="838200" y="2062163"/>
            <a:ext cx="9286982" cy="3509962"/>
          </a:xfrm>
          <a:prstGeom prst="rect">
            <a:avLst/>
          </a:prstGeom>
          <a:noFill/>
          <a:ln w="9525">
            <a:noFill/>
            <a:miter lim="800000"/>
            <a:headEnd/>
            <a:tailEnd/>
          </a:ln>
        </p:spPr>
      </p:pic>
      <p:sp>
        <p:nvSpPr>
          <p:cNvPr id="5" name="文本占位符 3"/>
          <p:cNvSpPr txBox="1">
            <a:spLocks/>
          </p:cNvSpPr>
          <p:nvPr/>
        </p:nvSpPr>
        <p:spPr>
          <a:xfrm>
            <a:off x="1085850" y="1352550"/>
            <a:ext cx="8007666" cy="516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smtClean="0"/>
              <a:t>Yang</a:t>
            </a:r>
            <a:r>
              <a:rPr lang="zh-CN" altLang="en-US" sz="1600" dirty="0" smtClean="0"/>
              <a:t>模型常用数据类型总结</a:t>
            </a:r>
            <a:endParaRPr lang="en-US" altLang="zh-CN" sz="16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数据存储模型</a:t>
            </a:r>
            <a:r>
              <a:rPr lang="en-US" altLang="zh-CN" dirty="0" smtClean="0"/>
              <a:t>-</a:t>
            </a:r>
            <a:r>
              <a:rPr lang="zh-CN" altLang="en-US" dirty="0" smtClean="0"/>
              <a:t>示例</a:t>
            </a:r>
            <a:endParaRPr lang="zh-CN" altLang="en-US" dirty="0"/>
          </a:p>
        </p:txBody>
      </p:sp>
      <p:pic>
        <p:nvPicPr>
          <p:cNvPr id="3074" name="Picture 2" descr="C:\Users\win7\Desktop\ODL-DataStore\dsbenchmarkYang.jpg"/>
          <p:cNvPicPr>
            <a:picLocks noChangeAspect="1" noChangeArrowheads="1"/>
          </p:cNvPicPr>
          <p:nvPr/>
        </p:nvPicPr>
        <p:blipFill>
          <a:blip r:embed="rId2"/>
          <a:srcRect/>
          <a:stretch>
            <a:fillRect/>
          </a:stretch>
        </p:blipFill>
        <p:spPr bwMode="auto">
          <a:xfrm>
            <a:off x="5041280" y="869949"/>
            <a:ext cx="4733441" cy="5462229"/>
          </a:xfrm>
          <a:prstGeom prst="rect">
            <a:avLst/>
          </a:prstGeom>
          <a:noFill/>
        </p:spPr>
      </p:pic>
      <p:sp>
        <p:nvSpPr>
          <p:cNvPr id="10" name="文本占位符 3"/>
          <p:cNvSpPr txBox="1">
            <a:spLocks/>
          </p:cNvSpPr>
          <p:nvPr/>
        </p:nvSpPr>
        <p:spPr>
          <a:xfrm>
            <a:off x="914400" y="1352550"/>
            <a:ext cx="3695700" cy="771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err="1" smtClean="0"/>
              <a:t>Dsbenchmark</a:t>
            </a:r>
            <a:r>
              <a:rPr lang="zh-CN" altLang="en-US" sz="1600" dirty="0" smtClean="0"/>
              <a:t>的</a:t>
            </a:r>
            <a:r>
              <a:rPr lang="en-US" altLang="zh-CN" sz="1600" dirty="0" smtClean="0"/>
              <a:t>Yang</a:t>
            </a:r>
            <a:r>
              <a:rPr lang="zh-CN" altLang="en-US" sz="1600" dirty="0" smtClean="0"/>
              <a:t>文件</a:t>
            </a:r>
            <a:endParaRPr lang="en-US" altLang="zh-CN" sz="16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数据存储模型</a:t>
            </a:r>
            <a:r>
              <a:rPr lang="en-US" altLang="zh-CN" dirty="0" smtClean="0"/>
              <a:t>-</a:t>
            </a:r>
            <a:r>
              <a:rPr lang="zh-CN" altLang="en-US" dirty="0" smtClean="0"/>
              <a:t>示例</a:t>
            </a:r>
            <a:endParaRPr lang="zh-CN" altLang="en-US" dirty="0"/>
          </a:p>
        </p:txBody>
      </p:sp>
      <p:pic>
        <p:nvPicPr>
          <p:cNvPr id="4098" name="Picture 2" descr="C:\Users\win7\Desktop\ODL-DataStore\dsbenchmarkDataTree.jpg"/>
          <p:cNvPicPr>
            <a:picLocks noChangeAspect="1" noChangeArrowheads="1"/>
          </p:cNvPicPr>
          <p:nvPr/>
        </p:nvPicPr>
        <p:blipFill>
          <a:blip r:embed="rId2"/>
          <a:srcRect/>
          <a:stretch>
            <a:fillRect/>
          </a:stretch>
        </p:blipFill>
        <p:spPr bwMode="auto">
          <a:xfrm>
            <a:off x="1082283" y="1628775"/>
            <a:ext cx="7944297" cy="4819649"/>
          </a:xfrm>
          <a:prstGeom prst="rect">
            <a:avLst/>
          </a:prstGeom>
          <a:noFill/>
        </p:spPr>
      </p:pic>
      <p:sp>
        <p:nvSpPr>
          <p:cNvPr id="5" name="文本占位符 3"/>
          <p:cNvSpPr txBox="1">
            <a:spLocks/>
          </p:cNvSpPr>
          <p:nvPr/>
        </p:nvSpPr>
        <p:spPr>
          <a:xfrm>
            <a:off x="1082284" y="1114426"/>
            <a:ext cx="5508440" cy="514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err="1" smtClean="0"/>
              <a:t>Dsbenchmark</a:t>
            </a:r>
            <a:r>
              <a:rPr lang="zh-CN" altLang="en-US" sz="1600" dirty="0" smtClean="0"/>
              <a:t>的</a:t>
            </a:r>
            <a:r>
              <a:rPr lang="en-US" altLang="zh-CN" sz="1600" dirty="0" smtClean="0"/>
              <a:t>Yang</a:t>
            </a:r>
            <a:r>
              <a:rPr lang="zh-CN" altLang="en-US" sz="1600" dirty="0" smtClean="0"/>
              <a:t>文件对应的</a:t>
            </a:r>
            <a:r>
              <a:rPr lang="en-US" altLang="zh-CN" sz="1600" dirty="0" err="1" smtClean="0"/>
              <a:t>DataTree</a:t>
            </a:r>
            <a:r>
              <a:rPr lang="zh-CN" altLang="en-US" sz="1600" dirty="0" smtClean="0"/>
              <a:t>视图</a:t>
            </a:r>
            <a:endParaRPr lang="en-US" altLang="zh-CN" sz="16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事务</a:t>
            </a:r>
            <a:endParaRPr lang="en-US" altLang="zh-CN" dirty="0"/>
          </a:p>
        </p:txBody>
      </p:sp>
      <p:sp>
        <p:nvSpPr>
          <p:cNvPr id="5" name="文本占位符 3"/>
          <p:cNvSpPr txBox="1">
            <a:spLocks/>
          </p:cNvSpPr>
          <p:nvPr/>
        </p:nvSpPr>
        <p:spPr>
          <a:xfrm>
            <a:off x="721468" y="2315635"/>
            <a:ext cx="8007666" cy="3513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zh-CN" altLang="en-US" sz="1600" dirty="0" smtClean="0"/>
              <a:t>事务特点</a:t>
            </a:r>
            <a:endParaRPr lang="en-US" altLang="zh-CN" sz="1600" dirty="0"/>
          </a:p>
        </p:txBody>
      </p:sp>
      <p:sp>
        <p:nvSpPr>
          <p:cNvPr id="7" name="文本占位符 3"/>
          <p:cNvSpPr txBox="1">
            <a:spLocks/>
          </p:cNvSpPr>
          <p:nvPr/>
        </p:nvSpPr>
        <p:spPr>
          <a:xfrm>
            <a:off x="1026268" y="2768600"/>
            <a:ext cx="8007666" cy="516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事务代表了整个</a:t>
            </a:r>
            <a:r>
              <a:rPr lang="en-US" altLang="zh-CN" sz="1600" dirty="0" err="1" smtClean="0"/>
              <a:t>DataTree</a:t>
            </a:r>
            <a:r>
              <a:rPr lang="zh-CN" altLang="en-US" sz="1600" dirty="0" smtClean="0"/>
              <a:t>在某个时刻的一致性视图，该视图在事务创建的时候构造</a:t>
            </a:r>
            <a:endParaRPr lang="en-US" altLang="zh-CN" sz="1600" dirty="0"/>
          </a:p>
        </p:txBody>
      </p:sp>
      <p:sp>
        <p:nvSpPr>
          <p:cNvPr id="8" name="文本占位符 3"/>
          <p:cNvSpPr txBox="1">
            <a:spLocks/>
          </p:cNvSpPr>
          <p:nvPr/>
        </p:nvSpPr>
        <p:spPr>
          <a:xfrm>
            <a:off x="1026268" y="3285067"/>
            <a:ext cx="8403482" cy="4021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后续对数据库的一系列操作均基于该一致性视图进行，这些操作整体作为一个原子操作</a:t>
            </a:r>
            <a:endParaRPr lang="en-US" altLang="zh-CN" sz="1600" dirty="0"/>
          </a:p>
        </p:txBody>
      </p:sp>
      <p:sp>
        <p:nvSpPr>
          <p:cNvPr id="10" name="文本占位符 3"/>
          <p:cNvSpPr txBox="1">
            <a:spLocks/>
          </p:cNvSpPr>
          <p:nvPr/>
        </p:nvSpPr>
        <p:spPr>
          <a:xfrm>
            <a:off x="721468" y="1181100"/>
            <a:ext cx="8007666" cy="516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err="1" smtClean="0"/>
              <a:t>DataStore</a:t>
            </a:r>
            <a:r>
              <a:rPr lang="zh-CN" altLang="en-US" sz="1600" dirty="0" smtClean="0"/>
              <a:t>的各种数据库访问接口都是通过</a:t>
            </a:r>
            <a:r>
              <a:rPr lang="en-US" altLang="zh-CN" sz="1600" dirty="0" err="1" smtClean="0"/>
              <a:t>DataBroker</a:t>
            </a:r>
            <a:r>
              <a:rPr lang="zh-CN" altLang="en-US" sz="1600" dirty="0" smtClean="0"/>
              <a:t>服务以事务的方式进行的</a:t>
            </a:r>
            <a:endParaRPr lang="en-US" altLang="zh-CN" sz="1600" dirty="0" smtClean="0"/>
          </a:p>
          <a:p>
            <a:endParaRPr lang="en-US" altLang="zh-CN" sz="1600" dirty="0"/>
          </a:p>
        </p:txBody>
      </p:sp>
      <p:sp>
        <p:nvSpPr>
          <p:cNvPr id="13" name="文本占位符 3"/>
          <p:cNvSpPr txBox="1">
            <a:spLocks/>
          </p:cNvSpPr>
          <p:nvPr/>
        </p:nvSpPr>
        <p:spPr>
          <a:xfrm>
            <a:off x="1026268" y="3838575"/>
            <a:ext cx="8007666" cy="3471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smtClean="0"/>
              <a:t>事务之间彼此隔离，其他事务对数据库的操作不会对当前事务的视图造成影响</a:t>
            </a:r>
            <a:endParaRPr lang="en-US" altLang="zh-CN" sz="1600" dirty="0"/>
          </a:p>
        </p:txBody>
      </p:sp>
    </p:spTree>
    <p:extLst>
      <p:ext uri="{BB962C8B-B14F-4D97-AF65-F5344CB8AC3E}">
        <p14:creationId xmlns="" xmlns:p14="http://schemas.microsoft.com/office/powerpoint/2010/main" val="17569156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自定义 47">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bodyPr/>
      <a:lstStyle>
        <a:defPPr marL="0" indent="0">
          <a:lnSpc>
            <a:spcPct val="130000"/>
          </a:lnSpc>
          <a:buNone/>
          <a:defRPr sz="1200" smtClean="0">
            <a:solidFill>
              <a:schemeClr val="bg1">
                <a:lumMod val="50000"/>
              </a:schemeClr>
            </a:solidFill>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1952</TotalTime>
  <Words>1372</Words>
  <Application>Microsoft Office PowerPoint</Application>
  <PresentationFormat>自定义</PresentationFormat>
  <Paragraphs>204</Paragraphs>
  <Slides>43</Slides>
  <Notes>0</Notes>
  <HiddenSlides>0</HiddenSlides>
  <MMClips>0</MMClips>
  <ScaleCrop>false</ScaleCrop>
  <HeadingPairs>
    <vt:vector size="4" baseType="variant">
      <vt:variant>
        <vt:lpstr>主题</vt:lpstr>
      </vt:variant>
      <vt:variant>
        <vt:i4>2</vt:i4>
      </vt:variant>
      <vt:variant>
        <vt:lpstr>幻灯片标题</vt:lpstr>
      </vt:variant>
      <vt:variant>
        <vt:i4>43</vt:i4>
      </vt:variant>
    </vt:vector>
  </HeadingPairs>
  <TitlesOfParts>
    <vt:vector size="45" baseType="lpstr">
      <vt:lpstr>模板页面</vt:lpstr>
      <vt:lpstr>OfficePLUS</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vector>
  </TitlesOfParts>
  <Manager/>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win7</cp:lastModifiedBy>
  <cp:revision>282</cp:revision>
  <dcterms:created xsi:type="dcterms:W3CDTF">2015-08-18T02:51:41Z</dcterms:created>
  <dcterms:modified xsi:type="dcterms:W3CDTF">2017-09-18T23:12:15Z</dcterms:modified>
  <cp:category/>
</cp:coreProperties>
</file>